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3" r:id="rId6"/>
    <p:sldId id="305" r:id="rId7"/>
    <p:sldId id="303" r:id="rId8"/>
    <p:sldId id="306" r:id="rId9"/>
    <p:sldId id="307" r:id="rId10"/>
    <p:sldId id="312" r:id="rId11"/>
    <p:sldId id="304" r:id="rId12"/>
    <p:sldId id="308" r:id="rId13"/>
    <p:sldId id="297" r:id="rId14"/>
    <p:sldId id="300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984"/>
    <a:srgbClr val="4AB698"/>
    <a:srgbClr val="95948B"/>
    <a:srgbClr val="E31D44"/>
    <a:srgbClr val="EB5C62"/>
    <a:srgbClr val="DAD7D0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E534A-15F8-4CEF-B575-3D5B45CB8AC4}" v="2" dt="2024-03-22T13:34:09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/>
    <p:restoredTop sz="97867"/>
  </p:normalViewPr>
  <p:slideViewPr>
    <p:cSldViewPr snapToGrid="0" snapToObjects="1">
      <p:cViewPr>
        <p:scale>
          <a:sx n="100" d="100"/>
          <a:sy n="100" d="100"/>
        </p:scale>
        <p:origin x="-1314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x-none" smtClean="0"/>
              <a:t>18/07/2024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=""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x-none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=""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x-none"/>
              <a:t>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3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.jp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374545DC-7A01-8B48-A493-6C19089DA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345087"/>
            <a:ext cx="6547766" cy="2142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582804" y="5742605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 LUGLIO 2024|Cagliari 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D2199A-8B28-F1CF-2AF1-3BB3B1DA66FF}"/>
              </a:ext>
            </a:extLst>
          </p:cNvPr>
          <p:cNvSpPr txBox="1"/>
          <p:nvPr/>
        </p:nvSpPr>
        <p:spPr>
          <a:xfrm>
            <a:off x="123826" y="4531053"/>
            <a:ext cx="9101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Gaia De Donato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Assessorato</a:t>
            </a: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dell’Industria</a:t>
            </a: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n-GB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Servizio</a:t>
            </a: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Politiche</a:t>
            </a: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</a:t>
            </a: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Attività</a:t>
            </a: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Produttive</a:t>
            </a:r>
            <a:endParaRPr lang="en-GB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i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gdedonato@regione.sardegna.it</a:t>
            </a:r>
            <a:endParaRPr lang="en-US" dirty="0">
              <a:solidFill>
                <a:srgbClr val="02A984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266700" y="2689118"/>
            <a:ext cx="9721415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Progetto</a:t>
            </a:r>
            <a:r>
              <a:rPr lang="en-US" sz="48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 REWARD</a:t>
            </a:r>
            <a:endParaRPr lang="en-US" sz="4800" dirty="0">
              <a:solidFill>
                <a:srgbClr val="95948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gdedonato.RS\Desktop\reward\Poster 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55" y="1225899"/>
            <a:ext cx="5821345" cy="54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h7-us.googleusercontent.com/slidesz/AGV_vUeImN2NI49l4czkJERw1I5AtttvvIR6V0WEijZ4KpgKR_64d9-aMwBXDUz3FwyI4ast7GfQO3rayvVkdC22VGKWw7W25VBBttvl0OU7PGcq2Sorn_f09t38fKKIkT7rguo9FwpWCjd2_ljWIMiNpzBspCBHFzyyptrBIO7rmE6ta6T3HIPkdcM=s2048?key=3fKVF4PIq3ywlJkuYXNS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20" y="5835435"/>
            <a:ext cx="789663" cy="7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Grazie!</a:t>
            </a:r>
            <a:endParaRPr lang="en-US" sz="7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F356D7-271B-1E14-A513-672EE4B681B2}"/>
              </a:ext>
            </a:extLst>
          </p:cNvPr>
          <p:cNvSpPr txBox="1"/>
          <p:nvPr/>
        </p:nvSpPr>
        <p:spPr>
          <a:xfrm>
            <a:off x="857771" y="5201061"/>
            <a:ext cx="5115288" cy="338554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www.interregeurope.eu/REWARD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europe with grey and white colors">
            <a:extLst>
              <a:ext uri="{FF2B5EF4-FFF2-40B4-BE49-F238E27FC236}">
                <a16:creationId xmlns="" xmlns:a16="http://schemas.microsoft.com/office/drawing/2014/main" id="{1D71A1B8-049F-1F4A-B363-BD3DF6B2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809" y="294389"/>
            <a:ext cx="6385191" cy="6229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906150" y="2880557"/>
            <a:ext cx="5763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project </a:t>
            </a:r>
            <a:r>
              <a:rPr lang="en-GB" sz="2400" i="1" dirty="0" smtClean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REWARD </a:t>
            </a:r>
            <a:r>
              <a:rPr lang="en-GB" sz="2400" i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implemented in the framework of the Interreg Europe programme and co-financed by the European Union.</a:t>
            </a:r>
            <a:endParaRPr lang="en-US" sz="2400" b="1" i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pic>
        <p:nvPicPr>
          <p:cNvPr id="3" name="Graphic 3">
            <a:extLst>
              <a:ext uri="{FF2B5EF4-FFF2-40B4-BE49-F238E27FC236}">
                <a16:creationId xmlns="" xmlns:a16="http://schemas.microsoft.com/office/drawing/2014/main" id="{FD07788B-009C-E223-23A3-476EDD7DC1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9814" y="333891"/>
            <a:ext cx="5958247" cy="213885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4" y="5630863"/>
            <a:ext cx="51149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26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113" y="758365"/>
            <a:ext cx="11494162" cy="83886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PROGETTO REWARD </a:t>
            </a:r>
          </a:p>
          <a:p>
            <a:r>
              <a:rPr lang="en-US" sz="16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Retaining and Attracting knowledge workers and skills for Regional Development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72434" y="1794359"/>
            <a:ext cx="9490666" cy="288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 EUROPE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ea typeface="Calibri"/>
                <a:cs typeface="Times New Roman"/>
              </a:rPr>
              <a:t>P</a:t>
            </a:r>
            <a:r>
              <a:rPr lang="it-IT" sz="1400" dirty="0" smtClean="0">
                <a:ea typeface="Calibri"/>
                <a:cs typeface="Times New Roman"/>
              </a:rPr>
              <a:t>rogramma </a:t>
            </a:r>
            <a:r>
              <a:rPr lang="it-IT" sz="1400" dirty="0">
                <a:ea typeface="Calibri"/>
                <a:cs typeface="Times New Roman"/>
              </a:rPr>
              <a:t>di cooperazione territoriale dell'Unione Europea che mira a migliorare l'efficacia delle politiche regionali e locali in Europa. L'obiettivo è facilitare lo scambio di esperienze e buone pratiche tra le regioni europee </a:t>
            </a:r>
            <a:r>
              <a:rPr lang="it-IT" sz="1400" b="1" dirty="0">
                <a:ea typeface="Calibri"/>
                <a:cs typeface="Times New Roman"/>
              </a:rPr>
              <a:t>per promuovere lo sviluppo economico e </a:t>
            </a:r>
            <a:r>
              <a:rPr lang="it-IT" sz="1400" b="1" dirty="0" smtClean="0">
                <a:ea typeface="Calibri"/>
                <a:cs typeface="Times New Roman"/>
              </a:rPr>
              <a:t>territoriale.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dirty="0" smtClean="0">
                <a:ea typeface="Calibri"/>
                <a:cs typeface="Times New Roman"/>
              </a:rPr>
              <a:t>Attraverso </a:t>
            </a:r>
            <a:r>
              <a:rPr lang="it-IT" sz="1400" dirty="0">
                <a:ea typeface="Calibri"/>
                <a:cs typeface="Times New Roman"/>
              </a:rPr>
              <a:t>la collaborazione e la condivisione delle conoscenze, </a:t>
            </a:r>
            <a:r>
              <a:rPr lang="it-IT" sz="1400" dirty="0" err="1">
                <a:ea typeface="Calibri"/>
                <a:cs typeface="Times New Roman"/>
              </a:rPr>
              <a:t>Interreg</a:t>
            </a:r>
            <a:r>
              <a:rPr lang="it-IT" sz="1400" dirty="0">
                <a:ea typeface="Calibri"/>
                <a:cs typeface="Times New Roman"/>
              </a:rPr>
              <a:t> Europe aiuta le regioni a </a:t>
            </a:r>
            <a:r>
              <a:rPr lang="it-IT" sz="1400" b="1" dirty="0">
                <a:ea typeface="Calibri"/>
                <a:cs typeface="Times New Roman"/>
              </a:rPr>
              <a:t>trovare soluzioni comuni a sfide comuni, </a:t>
            </a:r>
            <a:r>
              <a:rPr lang="it-IT" sz="1400" dirty="0">
                <a:ea typeface="Calibri"/>
                <a:cs typeface="Times New Roman"/>
              </a:rPr>
              <a:t>rafforzando così la coesione europea</a:t>
            </a:r>
            <a:r>
              <a:rPr lang="it-IT" sz="1400" b="1" dirty="0">
                <a:ea typeface="Calibri"/>
                <a:cs typeface="Times New Roman"/>
              </a:rPr>
              <a:t>.</a:t>
            </a:r>
            <a:endParaRPr lang="it-IT" sz="1100" dirty="0">
              <a:ea typeface="Calibri"/>
              <a:cs typeface="Times New Roman"/>
            </a:endParaRPr>
          </a:p>
          <a:p>
            <a:endParaRPr lang="it-IT" sz="1400" dirty="0" smtClean="0">
              <a:ea typeface="Calibri"/>
              <a:cs typeface="Times New Roman"/>
            </a:endParaRPr>
          </a:p>
          <a:p>
            <a:endParaRPr lang="it-IT" sz="14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Times New Roman"/>
            </a:endParaRPr>
          </a:p>
          <a:p>
            <a:endParaRPr lang="en-US" sz="14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s://lh7-us.googleusercontent.com/slidesz/AGV_vUd8rRMUKd6FEhGbQEieywcb0kSC59aHPnnELw_f6JmKWE8ZfL1tICADrM7bSgCzl716QAbb52iNd-IVj-I-zkx16EJAyXMRXXFj1BznpcnM89U-4BwHlXRdute4JS7XWGnVDF7zmFMQ_0CNX1aZsPwwttaVBG7vrtSh0-l9xDvls3sre1Kdb4o=s2048?key=3fKVF4PIq3ywlJkuYXNS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1338" y="4014313"/>
            <a:ext cx="698076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1113" y="4781551"/>
            <a:ext cx="631256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REWARD </a:t>
            </a:r>
            <a:r>
              <a:rPr lang="it-IT" sz="1400" dirty="0" smtClean="0">
                <a:ea typeface="Calibri"/>
                <a:cs typeface="Times New Roman"/>
              </a:rPr>
              <a:t> </a:t>
            </a:r>
            <a:r>
              <a:rPr lang="it-IT" sz="1400" dirty="0">
                <a:ea typeface="Calibri"/>
                <a:cs typeface="Times New Roman"/>
              </a:rPr>
              <a:t>ha come </a:t>
            </a:r>
            <a:r>
              <a:rPr lang="it-IT" sz="1400" b="1" dirty="0">
                <a:ea typeface="Calibri"/>
                <a:cs typeface="Times New Roman"/>
              </a:rPr>
              <a:t>sfida principale </a:t>
            </a:r>
            <a:r>
              <a:rPr lang="it-IT" sz="1400" dirty="0">
                <a:ea typeface="Calibri"/>
                <a:cs typeface="Times New Roman"/>
              </a:rPr>
              <a:t>quella di Trattenere e </a:t>
            </a:r>
            <a:r>
              <a:rPr lang="it-IT" sz="1400" dirty="0" smtClean="0">
                <a:ea typeface="Calibri"/>
                <a:cs typeface="Times New Roman"/>
              </a:rPr>
              <a:t>Attrarre lavoratori della conoscenza  </a:t>
            </a:r>
            <a:r>
              <a:rPr lang="it-IT" sz="1400" dirty="0">
                <a:ea typeface="Calibri"/>
                <a:cs typeface="Times New Roman"/>
              </a:rPr>
              <a:t>e </a:t>
            </a:r>
            <a:r>
              <a:rPr lang="it-IT" sz="1400" dirty="0" smtClean="0">
                <a:ea typeface="Calibri"/>
                <a:cs typeface="Times New Roman"/>
              </a:rPr>
              <a:t>competenze </a:t>
            </a:r>
            <a:r>
              <a:rPr lang="it-IT" sz="1400" dirty="0">
                <a:ea typeface="Calibri"/>
                <a:cs typeface="Times New Roman"/>
              </a:rPr>
              <a:t>per lo sviluppo regionale ed è una sfida condivisa con 9 partner provenienti da 8 paesi diversi </a:t>
            </a:r>
          </a:p>
        </p:txBody>
      </p:sp>
      <p:pic>
        <p:nvPicPr>
          <p:cNvPr id="1032" name="Picture 8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1" y="5037487"/>
            <a:ext cx="2762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1" y="5722049"/>
            <a:ext cx="2762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5" y="3716973"/>
            <a:ext cx="2762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370471" y="3414247"/>
            <a:ext cx="43243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 SIAMO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partner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it-IT" sz="14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provenienti da 2 regioni in transizione</a:t>
            </a:r>
            <a:r>
              <a:rPr lang="it-IT" sz="1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Finlandia </a:t>
            </a:r>
            <a:r>
              <a:rPr lang="it-IT" sz="14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(capofila) </a:t>
            </a:r>
            <a:r>
              <a:rPr lang="it-IT" sz="1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Irlanda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it-IT" sz="14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provenienti da regioni meno sviluppate </a:t>
            </a:r>
            <a:r>
              <a:rPr lang="it-IT" sz="1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Croazia, Portogallo, Italia, Slovacchia, Polonia e Repubblica Ceca </a:t>
            </a:r>
            <a:r>
              <a:rPr lang="it-IT" sz="1400" b="1" dirty="0" smtClean="0">
                <a:ea typeface="Calibri"/>
                <a:cs typeface="Times New Roman"/>
              </a:rPr>
              <a:t>. </a:t>
            </a:r>
            <a:endParaRPr lang="it-IT" sz="1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32370" y="5037487"/>
            <a:ext cx="374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DURATA :   Aprile  2024 - Giugno 2028</a:t>
            </a:r>
            <a:endParaRPr lang="it-IT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332370" y="5541759"/>
            <a:ext cx="475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FINAZIAMENTO  COMPLESSIVO :   €  2.197.465,00 Regione Sardegna : € 257.257,00</a:t>
            </a:r>
            <a:endParaRPr lang="it-IT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4" name="Picture 10" descr="https://lh7-us.googleusercontent.com/slidesz/AGV_vUeImN2NI49l4czkJERw1I5AtttvvIR6V0WEijZ4KpgKR_64d9-aMwBXDUz3FwyI4ast7GfQO3rayvVkdC22VGKWw7W25VBBttvl0OU7PGcq2Sorn_f09t38fKKIkT7rguo9FwpWCjd2_ljWIMiNpzBspCBHFzyyptrBIO7rmE6ta6T3HIPkdcM=s2048?key=3fKVF4PIq3ywlJkuYXNS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409" y="387460"/>
            <a:ext cx="1543050" cy="14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113" y="758365"/>
            <a:ext cx="11494162" cy="83886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PROGETTO REWARD </a:t>
            </a:r>
          </a:p>
          <a:p>
            <a:r>
              <a:rPr lang="en-US" sz="16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Retaining and Attracting knowledge workers and skills for Regional Development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72433" y="1794359"/>
            <a:ext cx="12043367" cy="192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OBIETTIVO GENERALE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Obiettivo del progetto </a:t>
            </a:r>
            <a:r>
              <a:rPr lang="it-IT" sz="1400" b="1" dirty="0" smtClean="0">
                <a:solidFill>
                  <a:srgbClr val="333333"/>
                </a:solidFill>
                <a:latin typeface="ArialOriginal"/>
              </a:rPr>
              <a:t>REWARD  </a:t>
            </a:r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è quello di migliorare, </a:t>
            </a:r>
            <a:r>
              <a:rPr lang="it-IT" sz="1400" dirty="0">
                <a:solidFill>
                  <a:srgbClr val="333333"/>
                </a:solidFill>
                <a:latin typeface="ArialOriginal"/>
              </a:rPr>
              <a:t>attraverso il confronto con le esperienze di altre regioni </a:t>
            </a:r>
            <a:endParaRPr lang="it-IT" sz="1400" dirty="0" smtClean="0">
              <a:solidFill>
                <a:srgbClr val="333333"/>
              </a:solidFill>
              <a:latin typeface="ArialOrigin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dirty="0" smtClean="0">
                <a:solidFill>
                  <a:srgbClr val="333333"/>
                </a:solidFill>
                <a:latin typeface="ArialOriginal"/>
              </a:rPr>
              <a:t>europee</a:t>
            </a:r>
            <a:r>
              <a:rPr lang="it-IT" sz="1400" dirty="0">
                <a:solidFill>
                  <a:srgbClr val="333333"/>
                </a:solidFill>
                <a:latin typeface="ArialOriginal"/>
              </a:rPr>
              <a:t>, </a:t>
            </a:r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la capacità </a:t>
            </a:r>
            <a:r>
              <a:rPr lang="it-IT" sz="1400" b="1" dirty="0" smtClean="0">
                <a:solidFill>
                  <a:srgbClr val="333333"/>
                </a:solidFill>
                <a:latin typeface="ArialOriginal"/>
              </a:rPr>
              <a:t>del territorio di </a:t>
            </a:r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creare le condizioni per trattenere e attrarre lavoratori </a:t>
            </a:r>
            <a:r>
              <a:rPr lang="it-IT" sz="1400" b="1" dirty="0" smtClean="0">
                <a:solidFill>
                  <a:srgbClr val="333333"/>
                </a:solidFill>
                <a:latin typeface="ArialOriginal"/>
              </a:rPr>
              <a:t>della conoscenza </a:t>
            </a:r>
            <a:endParaRPr lang="it-IT" sz="1400" dirty="0" smtClean="0">
              <a:ea typeface="Calibri"/>
              <a:cs typeface="Times New Roman"/>
            </a:endParaRPr>
          </a:p>
          <a:p>
            <a:endParaRPr lang="it-IT" sz="14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Times New Roman"/>
            </a:endParaRPr>
          </a:p>
          <a:p>
            <a:endParaRPr lang="en-US" sz="14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s://lh7-us.googleusercontent.com/slidesz/AGV_vUd8rRMUKd6FEhGbQEieywcb0kSC59aHPnnELw_f6JmKWE8ZfL1tICADrM7bSgCzl716QAbb52iNd-IVj-I-zkx16EJAyXMRXXFj1BznpcnM89U-4BwHlXRdute4JS7XWGnVDF7zmFMQ_0CNX1aZsPwwttaVBG7vrtSh0-l9xDvls3sre1Kdb4o=s2048?key=3fKVF4PIq3ywlJkuYXNS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7345" y="3113893"/>
            <a:ext cx="505631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433" y="3642883"/>
            <a:ext cx="6312562" cy="1835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800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 SPECIFICI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400" dirty="0">
              <a:ea typeface="Calibri"/>
              <a:cs typeface="Times New Roman"/>
            </a:endParaRPr>
          </a:p>
        </p:txBody>
      </p:sp>
      <p:pic>
        <p:nvPicPr>
          <p:cNvPr id="1032" name="Picture 8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91" y="4036695"/>
            <a:ext cx="276226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92" y="4619943"/>
            <a:ext cx="2762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91" y="3430160"/>
            <a:ext cx="2762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475423" y="3287600"/>
            <a:ext cx="634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ea typeface="Calibri"/>
                <a:cs typeface="Times New Roman"/>
              </a:rPr>
              <a:t>Migliorare </a:t>
            </a:r>
            <a:r>
              <a:rPr lang="it-IT" sz="1400" b="1" dirty="0">
                <a:ea typeface="Calibri"/>
                <a:cs typeface="Times New Roman"/>
              </a:rPr>
              <a:t>l'efficacia della collaborazione U</a:t>
            </a:r>
            <a:r>
              <a:rPr lang="it-IT" sz="1400" b="1" dirty="0" smtClean="0">
                <a:ea typeface="Calibri"/>
                <a:cs typeface="Times New Roman"/>
              </a:rPr>
              <a:t>niversità - Industria </a:t>
            </a:r>
            <a:r>
              <a:rPr lang="it-IT" sz="1400" b="1" dirty="0">
                <a:ea typeface="Calibri"/>
                <a:cs typeface="Times New Roman"/>
              </a:rPr>
              <a:t>come mezzo per trattenere lavoratori qualificati nei posti di lavoro </a:t>
            </a:r>
            <a:r>
              <a:rPr lang="it-IT" sz="1400" b="1" dirty="0" smtClean="0">
                <a:ea typeface="Calibri"/>
                <a:cs typeface="Times New Roman"/>
              </a:rPr>
              <a:t>attuali</a:t>
            </a:r>
            <a:endParaRPr lang="it-IT" sz="1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31896" y="3973860"/>
            <a:ext cx="626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ea typeface="Calibri"/>
                <a:cs typeface="Times New Roman"/>
              </a:rPr>
              <a:t>Sostenere l'imprenditorialità e aumentare il sostegno alle imprese per creare nuovi posti di lavoro nell'economia regionale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392469" y="4560570"/>
            <a:ext cx="6263352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ea typeface="Calibri"/>
                <a:cs typeface="Times New Roman"/>
              </a:rPr>
              <a:t>Migliorare gli interventi che rafforzano la qualità della vita e promuovono l'attrattiva </a:t>
            </a:r>
            <a:r>
              <a:rPr lang="it-IT" sz="1400" b="1" dirty="0" smtClean="0">
                <a:ea typeface="Calibri"/>
                <a:cs typeface="Times New Roman"/>
              </a:rPr>
              <a:t>regionale</a:t>
            </a:r>
            <a:endParaRPr lang="it-IT" sz="1400" b="1" dirty="0">
              <a:ea typeface="Calibri"/>
              <a:cs typeface="Times New Roman"/>
            </a:endParaRPr>
          </a:p>
        </p:txBody>
      </p:sp>
      <p:pic>
        <p:nvPicPr>
          <p:cNvPr id="15" name="Picture 8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30" y="5192506"/>
            <a:ext cx="27622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33483" y="5148423"/>
            <a:ext cx="639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ea typeface="Calibri"/>
                <a:cs typeface="Times New Roman"/>
              </a:rPr>
              <a:t>Adattare le regioni e le loro economie alle nuove forme di lavoro (nomadi digitali, lavoro a </a:t>
            </a:r>
            <a:r>
              <a:rPr lang="it-IT" sz="1400" b="1" dirty="0" smtClean="0">
                <a:ea typeface="Calibri"/>
                <a:cs typeface="Times New Roman"/>
              </a:rPr>
              <a:t>distanza, </a:t>
            </a:r>
            <a:r>
              <a:rPr lang="it-IT" sz="1400" b="1" dirty="0" err="1" smtClean="0">
                <a:ea typeface="Calibri"/>
                <a:cs typeface="Times New Roman"/>
              </a:rPr>
              <a:t>etc</a:t>
            </a:r>
            <a:r>
              <a:rPr lang="it-IT" sz="1400" b="1" dirty="0" smtClean="0">
                <a:ea typeface="Calibri"/>
                <a:cs typeface="Times New Roman"/>
              </a:rPr>
              <a:t>).</a:t>
            </a:r>
            <a:endParaRPr lang="it-IT" sz="1400" b="1" dirty="0">
              <a:ea typeface="Calibri"/>
              <a:cs typeface="Times New Roman"/>
            </a:endParaRPr>
          </a:p>
        </p:txBody>
      </p:sp>
      <p:pic>
        <p:nvPicPr>
          <p:cNvPr id="3074" name="Picture 2" descr="https://lh7-us.googleusercontent.com/slidesz/AGV_vUeImN2NI49l4czkJERw1I5AtttvvIR6V0WEijZ4KpgKR_64d9-aMwBXDUz3FwyI4ast7GfQO3rayvVkdC22VGKWw7W25VBBttvl0OU7PGcq2Sorn_f09t38fKKIkT7rguo9FwpWCjd2_ljWIMiNpzBspCBHFzyyptrBIO7rmE6ta6T3HIPkdcM=s2048?key=3fKVF4PIq3ywlJkuYXNS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191" y="389959"/>
            <a:ext cx="1522413" cy="13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2399" y="6193155"/>
            <a:ext cx="11572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4 </a:t>
            </a:r>
            <a:r>
              <a:rPr lang="it-IT" sz="1400" b="1" dirty="0" smtClean="0">
                <a:solidFill>
                  <a:srgbClr val="333333"/>
                </a:solidFill>
                <a:latin typeface="ArialOriginal"/>
              </a:rPr>
              <a:t> dei  </a:t>
            </a:r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Paesi  partner affronteranno </a:t>
            </a:r>
            <a:r>
              <a:rPr lang="it-IT" sz="1400" b="1" dirty="0" smtClean="0">
                <a:solidFill>
                  <a:srgbClr val="333333"/>
                </a:solidFill>
                <a:latin typeface="ArialOriginal"/>
              </a:rPr>
              <a:t> ognuno  1 </a:t>
            </a:r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di questi  obiettivi  specifici </a:t>
            </a:r>
            <a:r>
              <a:rPr lang="it-IT" sz="1400" b="1" dirty="0" smtClean="0">
                <a:solidFill>
                  <a:srgbClr val="333333"/>
                </a:solidFill>
                <a:latin typeface="ArialOriginal"/>
              </a:rPr>
              <a:t>, nei </a:t>
            </a:r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meeting </a:t>
            </a:r>
            <a:r>
              <a:rPr lang="it-IT" sz="1400" b="1" dirty="0" smtClean="0">
                <a:solidFill>
                  <a:srgbClr val="333333"/>
                </a:solidFill>
                <a:latin typeface="ArialOriginal"/>
              </a:rPr>
              <a:t>tematici </a:t>
            </a:r>
            <a:r>
              <a:rPr lang="it-IT" sz="1400" b="1" dirty="0">
                <a:solidFill>
                  <a:srgbClr val="333333"/>
                </a:solidFill>
                <a:latin typeface="ArialOriginal"/>
              </a:rPr>
              <a:t>che si terranno semestralmente</a:t>
            </a:r>
          </a:p>
        </p:txBody>
      </p:sp>
    </p:spTree>
    <p:extLst>
      <p:ext uri="{BB962C8B-B14F-4D97-AF65-F5344CB8AC3E}">
        <p14:creationId xmlns:p14="http://schemas.microsoft.com/office/powerpoint/2010/main" val="132630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02" y="568651"/>
            <a:ext cx="5205149" cy="1955203"/>
          </a:xfrm>
        </p:spPr>
        <p:txBody>
          <a:bodyPr>
            <a:noAutofit/>
          </a:bodyPr>
          <a:lstStyle/>
          <a:p>
            <a:pPr algn="l"/>
            <a:r>
              <a:rPr lang="it-IT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1° SEMESTRE </a:t>
            </a:r>
            <a:r>
              <a:rPr lang="it-IT" b="1" dirty="0" smtClean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  <a:p>
            <a:pPr algn="l"/>
            <a:r>
              <a:rPr lang="it-IT" b="1" dirty="0" smtClean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Meeting   KICK - OFF </a:t>
            </a:r>
          </a:p>
          <a:p>
            <a:pPr algn="l"/>
            <a:r>
              <a:rPr lang="it-IT" b="1" dirty="0" smtClean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Medio </a:t>
            </a:r>
            <a:r>
              <a:rPr lang="it-IT" b="1" dirty="0" err="1" smtClean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Tejo</a:t>
            </a:r>
            <a:r>
              <a:rPr lang="it-IT" b="1" dirty="0" smtClean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TOMAR </a:t>
            </a:r>
            <a:r>
              <a:rPr lang="it-IT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(PT)  13 -15 maggio  2024</a:t>
            </a:r>
          </a:p>
          <a:p>
            <a:pPr algn="l"/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4800600" y="0"/>
            <a:ext cx="6905625" cy="356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ea typeface="Calibri"/>
                <a:cs typeface="Times New Roman"/>
              </a:rPr>
              <a:t>l</a:t>
            </a:r>
            <a:r>
              <a:rPr lang="it-IT" sz="1600" dirty="0" smtClean="0">
                <a:ea typeface="Calibri"/>
                <a:cs typeface="Times New Roman"/>
              </a:rPr>
              <a:t>'incontro </a:t>
            </a:r>
            <a:r>
              <a:rPr lang="it-IT" sz="1600" dirty="0">
                <a:ea typeface="Calibri"/>
                <a:cs typeface="Times New Roman"/>
              </a:rPr>
              <a:t>KICK-OFF del progetto REWARD si è svolto dal </a:t>
            </a:r>
            <a:r>
              <a:rPr lang="it-IT" sz="1600" dirty="0" smtClean="0">
                <a:ea typeface="Calibri"/>
                <a:cs typeface="Times New Roman"/>
              </a:rPr>
              <a:t>13 </a:t>
            </a:r>
            <a:r>
              <a:rPr lang="it-IT" sz="1600" dirty="0">
                <a:ea typeface="Calibri"/>
                <a:cs typeface="Times New Roman"/>
              </a:rPr>
              <a:t>maggio al </a:t>
            </a:r>
            <a:r>
              <a:rPr lang="it-IT" sz="1600" dirty="0" smtClean="0">
                <a:ea typeface="Calibri"/>
                <a:cs typeface="Times New Roman"/>
              </a:rPr>
              <a:t>15 </a:t>
            </a:r>
            <a:r>
              <a:rPr lang="it-IT" sz="1600" dirty="0">
                <a:ea typeface="Calibri"/>
                <a:cs typeface="Times New Roman"/>
              </a:rPr>
              <a:t>maggio 2024 nella regione portoghese del </a:t>
            </a:r>
            <a:r>
              <a:rPr lang="it-IT" sz="1600" dirty="0" err="1">
                <a:ea typeface="Calibri"/>
                <a:cs typeface="Times New Roman"/>
              </a:rPr>
              <a:t>Médio</a:t>
            </a:r>
            <a:r>
              <a:rPr lang="it-IT" sz="1600" dirty="0">
                <a:ea typeface="Calibri"/>
                <a:cs typeface="Times New Roman"/>
              </a:rPr>
              <a:t> </a:t>
            </a:r>
            <a:r>
              <a:rPr lang="it-IT" sz="1600" dirty="0" err="1">
                <a:ea typeface="Calibri"/>
                <a:cs typeface="Times New Roman"/>
              </a:rPr>
              <a:t>Tejo</a:t>
            </a:r>
            <a:r>
              <a:rPr lang="it-IT" sz="1600" dirty="0">
                <a:ea typeface="Calibri"/>
                <a:cs typeface="Times New Roman"/>
              </a:rPr>
              <a:t>, </a:t>
            </a:r>
            <a:r>
              <a:rPr lang="it-IT" sz="1600" dirty="0" smtClean="0">
                <a:ea typeface="Calibri"/>
                <a:cs typeface="Times New Roman"/>
              </a:rPr>
              <a:t>nella città di </a:t>
            </a:r>
            <a:r>
              <a:rPr lang="it-IT" sz="1600" dirty="0">
                <a:ea typeface="Calibri"/>
                <a:cs typeface="Times New Roman"/>
              </a:rPr>
              <a:t>Tomar. </a:t>
            </a:r>
            <a:endParaRPr lang="it-IT" sz="1600" dirty="0" smtClean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Presentazione partner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Status quo analisi di ciascuna regione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ea typeface="Calibri"/>
                <a:cs typeface="Times New Roman"/>
              </a:rPr>
              <a:t>La Regione Sardegna ha presentato i propri punti </a:t>
            </a:r>
            <a:r>
              <a:rPr lang="it-IT" sz="1600" dirty="0" smtClean="0">
                <a:ea typeface="Calibri"/>
                <a:cs typeface="Times New Roman"/>
              </a:rPr>
              <a:t>di forza e di </a:t>
            </a:r>
            <a:r>
              <a:rPr lang="it-IT" sz="1600" dirty="0">
                <a:ea typeface="Calibri"/>
                <a:cs typeface="Times New Roman"/>
              </a:rPr>
              <a:t>debolezze e </a:t>
            </a:r>
            <a:r>
              <a:rPr lang="it-IT" sz="1600" dirty="0" smtClean="0">
                <a:ea typeface="Calibri"/>
                <a:cs typeface="Times New Roman"/>
              </a:rPr>
              <a:t>le criticità: declino demografico, carenza e disallineamento delle competenze, opportunità di assorbimento limitate, accessibilità trasporti (specie zone rurali)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ea typeface="Calibri"/>
                <a:cs typeface="Times New Roman"/>
              </a:rPr>
              <a:t>Queste </a:t>
            </a:r>
            <a:r>
              <a:rPr lang="it-IT" sz="1600" dirty="0">
                <a:ea typeface="Calibri"/>
                <a:cs typeface="Times New Roman"/>
              </a:rPr>
              <a:t>analisi </a:t>
            </a:r>
            <a:r>
              <a:rPr lang="it-IT" sz="1600" dirty="0" smtClean="0">
                <a:ea typeface="Calibri"/>
                <a:cs typeface="Times New Roman"/>
              </a:rPr>
              <a:t>dello </a:t>
            </a:r>
            <a:r>
              <a:rPr lang="it-IT" sz="1600" dirty="0">
                <a:ea typeface="Calibri"/>
                <a:cs typeface="Times New Roman"/>
              </a:rPr>
              <a:t>stato attuale delle regioni coinvolte, </a:t>
            </a:r>
            <a:r>
              <a:rPr lang="it-IT" sz="1600" dirty="0" smtClean="0">
                <a:ea typeface="Calibri"/>
                <a:cs typeface="Times New Roman"/>
              </a:rPr>
              <a:t>hanno fornito i </a:t>
            </a:r>
            <a:r>
              <a:rPr lang="it-IT" sz="1600" dirty="0">
                <a:ea typeface="Calibri"/>
                <a:cs typeface="Times New Roman"/>
              </a:rPr>
              <a:t>dati sulle condizioni economiche e sociali </a:t>
            </a:r>
            <a:r>
              <a:rPr lang="it-IT" sz="1600" dirty="0" smtClean="0">
                <a:ea typeface="Calibri"/>
                <a:cs typeface="Times New Roman"/>
              </a:rPr>
              <a:t>quali basi da cui partire per affrontare la sfida di attrarre </a:t>
            </a:r>
            <a:r>
              <a:rPr lang="it-IT" sz="1600" dirty="0">
                <a:ea typeface="Calibri"/>
                <a:cs typeface="Times New Roman"/>
              </a:rPr>
              <a:t>e trattenere i talenti</a:t>
            </a:r>
            <a:r>
              <a:rPr lang="it-IT" sz="1600" dirty="0" smtClean="0">
                <a:ea typeface="Calibri"/>
                <a:cs typeface="Times New Roman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052" y="4124324"/>
            <a:ext cx="528134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2° SEMESTRE   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  tematico Collaborazione </a:t>
            </a:r>
            <a:r>
              <a:rPr lang="it-IT" sz="24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UNIVERSITà</a:t>
            </a:r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-INDUSTRIA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Sardegna, Cagliari   Novembre   2024</a:t>
            </a:r>
          </a:p>
          <a:p>
            <a:pPr algn="l"/>
            <a:endParaRPr lang="it-IT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05375" y="3895724"/>
            <a:ext cx="6829425" cy="251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ea typeface="Calibri"/>
                <a:cs typeface="Times New Roman"/>
              </a:rPr>
              <a:t>la </a:t>
            </a:r>
            <a:r>
              <a:rPr lang="it-IT" sz="1600" dirty="0">
                <a:ea typeface="Calibri"/>
                <a:cs typeface="Times New Roman"/>
              </a:rPr>
              <a:t>Regione Sardegna organizzerà il primo evento di apprendimento </a:t>
            </a:r>
            <a:r>
              <a:rPr lang="it-IT" sz="1600" dirty="0" smtClean="0">
                <a:ea typeface="Calibri"/>
                <a:cs typeface="Times New Roman"/>
              </a:rPr>
              <a:t>delle politiche interregionali dal tema </a:t>
            </a:r>
            <a:r>
              <a:rPr lang="it-IT" sz="1600" b="1" dirty="0" smtClean="0">
                <a:ea typeface="Calibri"/>
                <a:cs typeface="Times New Roman"/>
              </a:rPr>
              <a:t>Collaborazione </a:t>
            </a:r>
            <a:r>
              <a:rPr lang="it-IT" sz="1600" b="1" dirty="0">
                <a:ea typeface="Calibri"/>
                <a:cs typeface="Times New Roman"/>
              </a:rPr>
              <a:t>tra Università e Industria</a:t>
            </a:r>
            <a:r>
              <a:rPr lang="it-IT" sz="1600" dirty="0">
                <a:ea typeface="Calibri"/>
                <a:cs typeface="Times New Roman"/>
              </a:rPr>
              <a:t>. </a:t>
            </a:r>
            <a:endParaRPr lang="it-IT" sz="1600" dirty="0" smtClean="0">
              <a:ea typeface="Calibri"/>
              <a:cs typeface="Times New Roman"/>
            </a:endParaRPr>
          </a:p>
          <a:p>
            <a:pPr algn="just"/>
            <a:r>
              <a:rPr lang="it-IT" sz="1600" dirty="0" smtClean="0">
                <a:ea typeface="Calibri"/>
                <a:cs typeface="Times New Roman"/>
              </a:rPr>
              <a:t>Il </a:t>
            </a:r>
            <a:r>
              <a:rPr lang="it-IT" sz="1600" dirty="0">
                <a:ea typeface="Calibri"/>
                <a:cs typeface="Times New Roman"/>
              </a:rPr>
              <a:t>workshop di 2</a:t>
            </a:r>
            <a:r>
              <a:rPr lang="it-IT" sz="1600" dirty="0" smtClean="0">
                <a:ea typeface="Calibri"/>
                <a:cs typeface="Times New Roman"/>
              </a:rPr>
              <a:t> </a:t>
            </a:r>
            <a:r>
              <a:rPr lang="it-IT" sz="1600" dirty="0">
                <a:ea typeface="Calibri"/>
                <a:cs typeface="Times New Roman"/>
              </a:rPr>
              <a:t>giorni si concentrerà </a:t>
            </a:r>
            <a:r>
              <a:rPr lang="it-IT" sz="1600" dirty="0" smtClean="0">
                <a:ea typeface="Calibri"/>
                <a:cs typeface="Times New Roman"/>
              </a:rPr>
              <a:t>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Coinvolgimento stakeholder,  identificazione </a:t>
            </a:r>
            <a:r>
              <a:rPr lang="it-IT" sz="1600" dirty="0">
                <a:ea typeface="Calibri"/>
                <a:cs typeface="Times New Roman"/>
              </a:rPr>
              <a:t>best </a:t>
            </a:r>
            <a:r>
              <a:rPr lang="it-IT" sz="1600" dirty="0" err="1">
                <a:ea typeface="Calibri"/>
                <a:cs typeface="Times New Roman"/>
              </a:rPr>
              <a:t>practice</a:t>
            </a:r>
            <a:r>
              <a:rPr lang="it-IT" sz="1600" dirty="0">
                <a:ea typeface="Calibri"/>
                <a:cs typeface="Times New Roman"/>
              </a:rPr>
              <a:t> e spin-off/ aziende di successo </a:t>
            </a:r>
            <a:r>
              <a:rPr lang="it-IT" sz="1600" dirty="0" smtClean="0">
                <a:ea typeface="Calibri"/>
                <a:cs typeface="Times New Roman"/>
              </a:rPr>
              <a:t>che beneficiano </a:t>
            </a:r>
            <a:r>
              <a:rPr lang="it-IT" sz="1600" dirty="0">
                <a:ea typeface="Calibri"/>
                <a:cs typeface="Times New Roman"/>
              </a:rPr>
              <a:t>di manodopera </a:t>
            </a:r>
            <a:r>
              <a:rPr lang="it-IT" sz="1600" dirty="0" smtClean="0">
                <a:ea typeface="Calibri"/>
                <a:cs typeface="Times New Roman"/>
              </a:rPr>
              <a:t>qualificata </a:t>
            </a:r>
            <a:endParaRPr lang="it-IT" sz="1600" dirty="0"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 strategie  e politiche che sono state create per </a:t>
            </a:r>
            <a:r>
              <a:rPr lang="it-IT" sz="1600" dirty="0">
                <a:ea typeface="Calibri"/>
                <a:cs typeface="Times New Roman"/>
              </a:rPr>
              <a:t>prevenire la fuga di cervelli e promuovere il ritorno di persone </a:t>
            </a:r>
            <a:r>
              <a:rPr lang="it-IT" sz="1600" dirty="0" smtClean="0">
                <a:ea typeface="Calibri"/>
                <a:cs typeface="Times New Roman"/>
              </a:rPr>
              <a:t>qualificate (Talent Up e </a:t>
            </a:r>
            <a:r>
              <a:rPr lang="it-IT" sz="1600" dirty="0" err="1" smtClean="0">
                <a:ea typeface="Calibri"/>
                <a:cs typeface="Times New Roman"/>
              </a:rPr>
              <a:t>Master&amp;back</a:t>
            </a:r>
            <a:r>
              <a:rPr lang="it-IT" sz="1600" dirty="0" smtClean="0">
                <a:ea typeface="Calibri"/>
                <a:cs typeface="Times New Roman"/>
              </a:rPr>
              <a:t> </a:t>
            </a:r>
            <a:r>
              <a:rPr lang="it-IT" sz="1600" dirty="0" err="1" smtClean="0">
                <a:ea typeface="Calibri"/>
                <a:cs typeface="Times New Roman"/>
              </a:rPr>
              <a:t>etc</a:t>
            </a:r>
            <a:r>
              <a:rPr lang="it-IT" sz="1600" dirty="0" smtClean="0">
                <a:ea typeface="Calibri"/>
                <a:cs typeface="Times New Roman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Visite in loco  (Centri e Istituti di ricerca </a:t>
            </a:r>
            <a:r>
              <a:rPr lang="it-IT" sz="1600" dirty="0" err="1" smtClean="0">
                <a:ea typeface="Calibri"/>
                <a:cs typeface="Times New Roman"/>
              </a:rPr>
              <a:t>etc</a:t>
            </a:r>
            <a:r>
              <a:rPr lang="it-IT" sz="1600" dirty="0" smtClean="0">
                <a:ea typeface="Calibri"/>
                <a:cs typeface="Times New Roman"/>
              </a:rPr>
              <a:t>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ea typeface="Calibri"/>
              <a:cs typeface="Times New Roman"/>
            </a:endParaRPr>
          </a:p>
        </p:txBody>
      </p:sp>
      <p:pic>
        <p:nvPicPr>
          <p:cNvPr id="2050" name="Picture 2" descr="https://lh7-us.googleusercontent.com/slidesz/AGV_vUfHhqqzbLIQupIxbNODxzFqwpvl864BVXhP-R-B099O3vb4kfqEJHPgkqmFNImqPhCLita1Iv_-5x-EH04HFe6wVfGeO4zBFR7gtcBLnrdRwW1gXRakzCbMNPJjP-6qt1ho26nbmVW7aq8_QYoEQ06l_rPBCx4y-r8gKCGXyQpf56padBG86YM=s2048?key=3fKVF4PIq3ywlJkuYXNS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428998"/>
            <a:ext cx="11925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99" y="501190"/>
            <a:ext cx="5205149" cy="2041985"/>
          </a:xfrm>
        </p:spPr>
        <p:txBody>
          <a:bodyPr>
            <a:noAutofit/>
          </a:bodyPr>
          <a:lstStyle/>
          <a:p>
            <a:pPr algn="l"/>
            <a:r>
              <a:rPr lang="it-IT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3° SEMESTRE    </a:t>
            </a:r>
          </a:p>
          <a:p>
            <a:pPr algn="l"/>
            <a:r>
              <a:rPr lang="it-IT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Meeting   tematico  Imprenditorialità e sostegno alle imprese </a:t>
            </a:r>
          </a:p>
          <a:p>
            <a:pPr algn="l"/>
            <a:r>
              <a:rPr lang="it-IT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Voivodato della </a:t>
            </a:r>
            <a:r>
              <a:rPr lang="it-IT" b="1" dirty="0" err="1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Mazovia</a:t>
            </a:r>
            <a:r>
              <a:rPr lang="it-IT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–Varsavia   (aprile –settembre </a:t>
            </a:r>
            <a:r>
              <a:rPr lang="it-IT" b="1" dirty="0" smtClean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2025)</a:t>
            </a:r>
            <a:endParaRPr lang="en-US" b="1" dirty="0">
              <a:solidFill>
                <a:srgbClr val="02A98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5583635" y="457200"/>
            <a:ext cx="5888334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ea typeface="Calibri"/>
                <a:cs typeface="Times New Roman"/>
              </a:rPr>
              <a:t>la Polonia, il voivodato della </a:t>
            </a:r>
            <a:r>
              <a:rPr lang="it-IT" sz="1600" dirty="0" err="1" smtClean="0">
                <a:ea typeface="Calibri"/>
                <a:cs typeface="Times New Roman"/>
              </a:rPr>
              <a:t>Mazovia</a:t>
            </a:r>
            <a:r>
              <a:rPr lang="it-IT" sz="1600" dirty="0" smtClean="0">
                <a:ea typeface="Calibri"/>
                <a:cs typeface="Times New Roman"/>
              </a:rPr>
              <a:t>,  </a:t>
            </a:r>
            <a:r>
              <a:rPr lang="it-IT" sz="1600" dirty="0">
                <a:ea typeface="Calibri"/>
                <a:cs typeface="Times New Roman"/>
              </a:rPr>
              <a:t>organizzerà il </a:t>
            </a:r>
            <a:r>
              <a:rPr lang="it-IT" sz="1600" dirty="0" smtClean="0">
                <a:ea typeface="Calibri"/>
                <a:cs typeface="Times New Roman"/>
              </a:rPr>
              <a:t>secondo </a:t>
            </a:r>
            <a:r>
              <a:rPr lang="it-IT" sz="1600" dirty="0">
                <a:ea typeface="Calibri"/>
                <a:cs typeface="Times New Roman"/>
              </a:rPr>
              <a:t>evento di apprendimento delle politiche interregionali dal </a:t>
            </a:r>
            <a:r>
              <a:rPr lang="it-IT" sz="1600" dirty="0" smtClean="0">
                <a:ea typeface="Calibri"/>
                <a:cs typeface="Times New Roman"/>
              </a:rPr>
              <a:t>tema </a:t>
            </a:r>
            <a:r>
              <a:rPr lang="it-IT" sz="1600" b="1" dirty="0">
                <a:ea typeface="Calibri"/>
                <a:cs typeface="Times New Roman"/>
              </a:rPr>
              <a:t>I</a:t>
            </a:r>
            <a:r>
              <a:rPr lang="it-IT" sz="1600" b="1" dirty="0" smtClean="0">
                <a:ea typeface="Calibri"/>
                <a:cs typeface="Times New Roman"/>
              </a:rPr>
              <a:t>mprenditorialità </a:t>
            </a:r>
            <a:r>
              <a:rPr lang="it-IT" sz="1600" b="1" dirty="0">
                <a:ea typeface="Calibri"/>
                <a:cs typeface="Times New Roman"/>
              </a:rPr>
              <a:t>e </a:t>
            </a:r>
            <a:r>
              <a:rPr lang="it-IT" sz="1600" b="1" dirty="0" smtClean="0">
                <a:ea typeface="Calibri"/>
                <a:cs typeface="Times New Roman"/>
              </a:rPr>
              <a:t>sostegno </a:t>
            </a:r>
            <a:r>
              <a:rPr lang="it-IT" sz="1600" b="1" dirty="0">
                <a:ea typeface="Calibri"/>
                <a:cs typeface="Times New Roman"/>
              </a:rPr>
              <a:t>alle imprese </a:t>
            </a:r>
            <a:endParaRPr lang="it-IT" sz="16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ea typeface="Calibri"/>
                <a:cs typeface="Times New Roman"/>
              </a:rPr>
              <a:t>Nel workshop </a:t>
            </a:r>
            <a:r>
              <a:rPr lang="it-IT" sz="1600" dirty="0">
                <a:ea typeface="Calibri"/>
                <a:cs typeface="Times New Roman"/>
              </a:rPr>
              <a:t>di 2</a:t>
            </a:r>
            <a:r>
              <a:rPr lang="it-IT" sz="1600" dirty="0" smtClean="0">
                <a:ea typeface="Calibri"/>
                <a:cs typeface="Times New Roman"/>
              </a:rPr>
              <a:t> giorni: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Verranno illustrate e identificate le </a:t>
            </a:r>
            <a:r>
              <a:rPr lang="it-IT" sz="1600" dirty="0">
                <a:ea typeface="Calibri"/>
                <a:cs typeface="Times New Roman"/>
              </a:rPr>
              <a:t>migliori pratiche e l</a:t>
            </a:r>
            <a:r>
              <a:rPr lang="it-IT" sz="1600" dirty="0" smtClean="0">
                <a:ea typeface="Calibri"/>
                <a:cs typeface="Times New Roman"/>
              </a:rPr>
              <a:t>e </a:t>
            </a:r>
            <a:r>
              <a:rPr lang="it-IT" sz="1600" dirty="0">
                <a:ea typeface="Calibri"/>
                <a:cs typeface="Times New Roman"/>
              </a:rPr>
              <a:t>strategie di successo per sostenere l'imprenditorialità e promuovere lo sviluppo delle imprese </a:t>
            </a:r>
            <a:r>
              <a:rPr lang="it-IT" sz="1600" dirty="0" smtClean="0">
                <a:ea typeface="Calibri"/>
                <a:cs typeface="Times New Roman"/>
              </a:rPr>
              <a:t>nella regione.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Visite in loco e coinvolgimento degli stakeholder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0750" y="3911204"/>
            <a:ext cx="54146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° SEMESTRE    </a:t>
            </a:r>
          </a:p>
          <a:p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 tematico </a:t>
            </a:r>
          </a:p>
          <a:p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Qualità della vita e Attrattività regionale</a:t>
            </a:r>
          </a:p>
          <a:p>
            <a:endParaRPr lang="it-IT" sz="2400" b="1" dirty="0" smtClean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24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PARDUBICE , CZ </a:t>
            </a:r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(ottobre - marzo   2025/6)</a:t>
            </a:r>
          </a:p>
          <a:p>
            <a:pPr algn="l"/>
            <a:endParaRPr lang="it-IT" sz="26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05450" y="3568075"/>
            <a:ext cx="46672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ea typeface="Calibri"/>
                <a:cs typeface="Times New Roman"/>
              </a:rPr>
              <a:t>la Repubblica Ceca, la regione di </a:t>
            </a:r>
            <a:r>
              <a:rPr lang="it-IT" sz="1600" dirty="0" err="1" smtClean="0">
                <a:ea typeface="Calibri"/>
                <a:cs typeface="Times New Roman"/>
              </a:rPr>
              <a:t>Pardubice</a:t>
            </a:r>
            <a:r>
              <a:rPr lang="it-IT" sz="1600" dirty="0" smtClean="0">
                <a:ea typeface="Calibri"/>
                <a:cs typeface="Times New Roman"/>
              </a:rPr>
              <a:t>, la  organizzerà il terzo </a:t>
            </a:r>
            <a:r>
              <a:rPr lang="it-IT" sz="1600" dirty="0">
                <a:ea typeface="Calibri"/>
                <a:cs typeface="Times New Roman"/>
              </a:rPr>
              <a:t>evento </a:t>
            </a:r>
            <a:r>
              <a:rPr lang="it-IT" sz="1600" dirty="0"/>
              <a:t>apprendimento delle politiche </a:t>
            </a:r>
            <a:r>
              <a:rPr lang="it-IT" sz="1600" dirty="0" smtClean="0"/>
              <a:t>sul tema </a:t>
            </a:r>
            <a:r>
              <a:rPr lang="it-IT" sz="1600" b="1" dirty="0"/>
              <a:t>Q</a:t>
            </a:r>
            <a:r>
              <a:rPr lang="it-IT" sz="1600" b="1" dirty="0" smtClean="0"/>
              <a:t>ualità </a:t>
            </a:r>
            <a:r>
              <a:rPr lang="it-IT" sz="1600" b="1" dirty="0"/>
              <a:t>della vita e A</a:t>
            </a:r>
            <a:r>
              <a:rPr lang="it-IT" sz="1600" b="1" dirty="0" smtClean="0"/>
              <a:t>ttrattività regionale.</a:t>
            </a:r>
          </a:p>
          <a:p>
            <a:endParaRPr lang="it-IT" sz="1600" dirty="0"/>
          </a:p>
          <a:p>
            <a:r>
              <a:rPr lang="it-IT" sz="1600" dirty="0" smtClean="0"/>
              <a:t> </a:t>
            </a:r>
            <a:r>
              <a:rPr lang="it-IT" sz="1600" dirty="0" smtClean="0">
                <a:ea typeface="Calibri"/>
                <a:cs typeface="Times New Roman"/>
              </a:rPr>
              <a:t>Il </a:t>
            </a:r>
            <a:r>
              <a:rPr lang="it-IT" sz="1600" dirty="0">
                <a:ea typeface="Calibri"/>
                <a:cs typeface="Times New Roman"/>
              </a:rPr>
              <a:t>workshop di 2</a:t>
            </a:r>
            <a:r>
              <a:rPr lang="it-IT" sz="1600" dirty="0" smtClean="0">
                <a:ea typeface="Calibri"/>
                <a:cs typeface="Times New Roman"/>
              </a:rPr>
              <a:t> </a:t>
            </a:r>
            <a:r>
              <a:rPr lang="it-IT" sz="1600" dirty="0">
                <a:ea typeface="Calibri"/>
                <a:cs typeface="Times New Roman"/>
              </a:rPr>
              <a:t>giorni si concentrerà </a:t>
            </a:r>
            <a:r>
              <a:rPr lang="it-IT" sz="1600" dirty="0" smtClean="0">
                <a:ea typeface="Calibri"/>
                <a:cs typeface="Times New Roman"/>
              </a:rPr>
              <a:t>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identificazione best </a:t>
            </a:r>
            <a:r>
              <a:rPr lang="it-IT" sz="1600" dirty="0" err="1" smtClean="0">
                <a:ea typeface="Calibri"/>
                <a:cs typeface="Times New Roman"/>
              </a:rPr>
              <a:t>practice</a:t>
            </a:r>
            <a:endParaRPr lang="it-IT" sz="1600" dirty="0"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ea typeface="Calibri"/>
                <a:cs typeface="Times New Roman"/>
              </a:rPr>
              <a:t>tavole rotonde, discussioni tra esperti e presentazioni di esperienze selezionate da partner e stakeholder che si occupano di sostenere la qualità della vita e l'attrattività </a:t>
            </a:r>
            <a:r>
              <a:rPr lang="it-IT" sz="1600" dirty="0" smtClean="0">
                <a:ea typeface="Calibri"/>
                <a:cs typeface="Times New Roman"/>
              </a:rPr>
              <a:t>della regione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Visite in loco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ea typeface="Calibri"/>
              <a:cs typeface="Times New Roman"/>
            </a:endParaRPr>
          </a:p>
        </p:txBody>
      </p:sp>
      <p:pic>
        <p:nvPicPr>
          <p:cNvPr id="2050" name="Picture 2" descr="https://lh7-us.googleusercontent.com/slidesz/AGV_vUfHhqqzbLIQupIxbNODxzFqwpvl864BVXhP-R-B099O3vb4kfqEJHPgkqmFNImqPhCLita1Iv_-5x-EH04HFe6wVfGeO4zBFR7gtcBLnrdRwW1gXRakzCbMNPJjP-6qt1ho26nbmVW7aq8_QYoEQ06l_rPBCx4y-r8gKCGXyQpf56padBG86YM=s2048?key=3fKVF4PIq3ywlJkuYXNS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175"/>
            <a:ext cx="11925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1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77" y="432565"/>
            <a:ext cx="5205149" cy="2099135"/>
          </a:xfrm>
        </p:spPr>
        <p:txBody>
          <a:bodyPr>
            <a:noAutofit/>
          </a:bodyPr>
          <a:lstStyle/>
          <a:p>
            <a:pPr algn="l"/>
            <a:r>
              <a:rPr lang="it-IT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5° SEMESTRE    Meeting  tematico Adattamento alle nuove forme di lavoro </a:t>
            </a:r>
          </a:p>
          <a:p>
            <a:pPr algn="l"/>
            <a:r>
              <a:rPr lang="it-IT" b="1" dirty="0" err="1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Ballagharderreen</a:t>
            </a:r>
            <a:r>
              <a:rPr lang="it-IT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Irlanda Ovest  (aprile –settembre 2026)</a:t>
            </a:r>
            <a:endParaRPr lang="en-US" b="1" dirty="0">
              <a:solidFill>
                <a:srgbClr val="02A98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5362575" y="175109"/>
            <a:ext cx="5888334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ea typeface="Calibri"/>
                <a:cs typeface="Times New Roman"/>
              </a:rPr>
              <a:t>L</a:t>
            </a:r>
            <a:r>
              <a:rPr lang="it-IT" sz="1600" dirty="0" smtClean="0">
                <a:solidFill>
                  <a:srgbClr val="000000"/>
                </a:solidFill>
                <a:ea typeface="Calibri"/>
                <a:cs typeface="Times New Roman"/>
              </a:rPr>
              <a:t>’Irlanda dell’Ovest, Western Development </a:t>
            </a:r>
            <a:r>
              <a:rPr lang="it-IT" sz="1600" dirty="0" err="1" smtClean="0">
                <a:solidFill>
                  <a:srgbClr val="000000"/>
                </a:solidFill>
                <a:ea typeface="Calibri"/>
                <a:cs typeface="Times New Roman"/>
              </a:rPr>
              <a:t>Commission</a:t>
            </a:r>
            <a:r>
              <a:rPr lang="it-IT" sz="1600" dirty="0" smtClean="0">
                <a:solidFill>
                  <a:srgbClr val="000000"/>
                </a:solidFill>
                <a:ea typeface="Calibri"/>
                <a:cs typeface="Times New Roman"/>
              </a:rPr>
              <a:t>, </a:t>
            </a:r>
            <a:r>
              <a:rPr lang="it-IT" sz="1600" dirty="0">
                <a:solidFill>
                  <a:srgbClr val="000000"/>
                </a:solidFill>
                <a:ea typeface="Calibri"/>
                <a:cs typeface="Times New Roman"/>
              </a:rPr>
              <a:t>organizzerà il </a:t>
            </a:r>
            <a:r>
              <a:rPr lang="it-IT" sz="1600" dirty="0" smtClean="0">
                <a:solidFill>
                  <a:srgbClr val="000000"/>
                </a:solidFill>
                <a:ea typeface="Calibri"/>
                <a:cs typeface="Times New Roman"/>
              </a:rPr>
              <a:t>quarto </a:t>
            </a:r>
            <a:r>
              <a:rPr lang="it-IT" sz="1600" dirty="0">
                <a:solidFill>
                  <a:srgbClr val="000000"/>
                </a:solidFill>
                <a:ea typeface="Calibri"/>
                <a:cs typeface="Times New Roman"/>
              </a:rPr>
              <a:t>evento di apprendimento politico interregionale </a:t>
            </a:r>
            <a:r>
              <a:rPr lang="it-IT" sz="1600" dirty="0" smtClean="0">
                <a:solidFill>
                  <a:srgbClr val="000000"/>
                </a:solidFill>
                <a:ea typeface="Calibri"/>
                <a:cs typeface="Times New Roman"/>
              </a:rPr>
              <a:t>su</a:t>
            </a:r>
            <a:r>
              <a:rPr lang="it-IT" sz="1600" dirty="0" smtClean="0">
                <a:ea typeface="Calibri"/>
                <a:cs typeface="Times New Roman"/>
              </a:rPr>
              <a:t>l tema </a:t>
            </a:r>
            <a:r>
              <a:rPr lang="it-IT" sz="1600" dirty="0" smtClean="0"/>
              <a:t>dell‘ </a:t>
            </a:r>
            <a:r>
              <a:rPr lang="it-IT" sz="1600" b="1" dirty="0" smtClean="0"/>
              <a:t>adattamento </a:t>
            </a:r>
            <a:r>
              <a:rPr lang="it-IT" sz="1600" b="1" dirty="0"/>
              <a:t>alle nuove forme di lavoro </a:t>
            </a:r>
            <a:r>
              <a:rPr lang="it-IT" sz="1600" dirty="0" smtClean="0"/>
              <a:t>(nomadi digitali, lavoro a distanza etc.) </a:t>
            </a:r>
            <a:r>
              <a:rPr lang="it-IT" sz="1600" dirty="0" smtClean="0">
                <a:ea typeface="Calibri"/>
                <a:cs typeface="Times New Roman"/>
              </a:rPr>
              <a:t>Il </a:t>
            </a:r>
            <a:r>
              <a:rPr lang="it-IT" sz="1600" dirty="0">
                <a:ea typeface="Calibri"/>
                <a:cs typeface="Times New Roman"/>
              </a:rPr>
              <a:t>workshop di 2 giorni si concentrerà </a:t>
            </a:r>
            <a:r>
              <a:rPr lang="it-IT" sz="1600" dirty="0" smtClean="0">
                <a:ea typeface="Calibri"/>
                <a:cs typeface="Times New Roman"/>
              </a:rPr>
              <a:t>su: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definizione di </a:t>
            </a:r>
            <a:r>
              <a:rPr lang="it-IT" sz="1600" dirty="0" err="1" smtClean="0">
                <a:ea typeface="Calibri"/>
                <a:cs typeface="Times New Roman"/>
              </a:rPr>
              <a:t>policies</a:t>
            </a:r>
            <a:r>
              <a:rPr lang="it-IT" sz="1600" dirty="0" smtClean="0">
                <a:ea typeface="Calibri"/>
                <a:cs typeface="Times New Roman"/>
              </a:rPr>
              <a:t> per lo sviluppo di competenze, agevolazioni ed occasioni di lavoro digitali da remoto nella regione dell’Irlanda dell’ Ovest; coinvolgimento degli stakeholder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ea typeface="Calibri"/>
                <a:cs typeface="Times New Roman"/>
              </a:rPr>
              <a:t>Visite in loco, esempi di </a:t>
            </a:r>
            <a:r>
              <a:rPr lang="it-IT" sz="1600" dirty="0" err="1" smtClean="0">
                <a:ea typeface="Calibri"/>
                <a:cs typeface="Times New Roman"/>
              </a:rPr>
              <a:t>hub</a:t>
            </a:r>
            <a:r>
              <a:rPr lang="it-IT" sz="1600" dirty="0" smtClean="0">
                <a:ea typeface="Calibri"/>
                <a:cs typeface="Times New Roman"/>
              </a:rPr>
              <a:t> connessi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1500" y="3377715"/>
            <a:ext cx="528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6°SEMESTRE   FASE  DI  FOLLOW </a:t>
            </a:r>
            <a:r>
              <a:rPr lang="it-IT" sz="24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 </a:t>
            </a:r>
            <a:endParaRPr lang="it-IT" sz="2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19700" y="3192800"/>
            <a:ext cx="6867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ea typeface="Calibri"/>
                <a:cs typeface="Times New Roman"/>
              </a:rPr>
              <a:t>Dopo i primi eventi interregionali, </a:t>
            </a:r>
            <a:r>
              <a:rPr lang="it-IT" sz="1400" dirty="0" smtClean="0">
                <a:ea typeface="Calibri"/>
                <a:cs typeface="Times New Roman"/>
              </a:rPr>
              <a:t>la Croazia,  </a:t>
            </a:r>
            <a:r>
              <a:rPr lang="it-IT" sz="1400" dirty="0" err="1">
                <a:ea typeface="Calibri"/>
                <a:cs typeface="Times New Roman"/>
              </a:rPr>
              <a:t>A</a:t>
            </a:r>
            <a:r>
              <a:rPr lang="it-IT" sz="1400" dirty="0" err="1" smtClean="0">
                <a:ea typeface="Calibri"/>
                <a:cs typeface="Times New Roman"/>
              </a:rPr>
              <a:t>dvisory</a:t>
            </a:r>
            <a:r>
              <a:rPr lang="it-IT" sz="1400" dirty="0" smtClean="0">
                <a:ea typeface="Calibri"/>
                <a:cs typeface="Times New Roman"/>
              </a:rPr>
              <a:t> partner,  </a:t>
            </a:r>
            <a:r>
              <a:rPr lang="it-IT" sz="1400" dirty="0">
                <a:ea typeface="Calibri"/>
                <a:cs typeface="Times New Roman"/>
              </a:rPr>
              <a:t>inizierà a lavorare sul rapporto finale del </a:t>
            </a:r>
            <a:r>
              <a:rPr lang="it-IT" sz="1400" dirty="0" smtClean="0">
                <a:ea typeface="Calibri"/>
                <a:cs typeface="Times New Roman"/>
              </a:rPr>
              <a:t>progetto. </a:t>
            </a:r>
          </a:p>
          <a:p>
            <a:r>
              <a:rPr lang="it-IT" sz="1400" dirty="0" smtClean="0">
                <a:ea typeface="Calibri"/>
                <a:cs typeface="Times New Roman"/>
              </a:rPr>
              <a:t>Verranno formati 4 gruppi </a:t>
            </a:r>
            <a:r>
              <a:rPr lang="it-IT" sz="1400" dirty="0">
                <a:ea typeface="Calibri"/>
                <a:cs typeface="Times New Roman"/>
              </a:rPr>
              <a:t>di lavoro tematici </a:t>
            </a:r>
            <a:r>
              <a:rPr lang="it-IT" sz="1400" dirty="0" smtClean="0">
                <a:ea typeface="Calibri"/>
                <a:cs typeface="Times New Roman"/>
              </a:rPr>
              <a:t>tra i partner del progetto </a:t>
            </a:r>
            <a:r>
              <a:rPr lang="it-IT" sz="1400" dirty="0"/>
              <a:t>per svolgere attività di scambio di esperienze più intense focalizzate sul trasferimento delle buone </a:t>
            </a:r>
            <a:r>
              <a:rPr lang="it-IT" sz="1400" dirty="0" smtClean="0"/>
              <a:t>pratiche; saranno </a:t>
            </a:r>
            <a:r>
              <a:rPr lang="it-IT" sz="1400" dirty="0" smtClean="0">
                <a:ea typeface="Calibri"/>
                <a:cs typeface="Times New Roman"/>
              </a:rPr>
              <a:t>organizzati </a:t>
            </a:r>
            <a:r>
              <a:rPr lang="it-IT" sz="1400" dirty="0">
                <a:ea typeface="Calibri"/>
                <a:cs typeface="Times New Roman"/>
              </a:rPr>
              <a:t>eventi di due giorni </a:t>
            </a:r>
            <a:r>
              <a:rPr lang="it-IT" sz="1400" dirty="0" smtClean="0">
                <a:ea typeface="Calibri"/>
                <a:cs typeface="Times New Roman"/>
              </a:rPr>
              <a:t>in cui si riassumeranno </a:t>
            </a:r>
            <a:r>
              <a:rPr lang="it-IT" sz="1400" dirty="0">
                <a:ea typeface="Calibri"/>
                <a:cs typeface="Times New Roman"/>
              </a:rPr>
              <a:t>i risultati più interessanti </a:t>
            </a:r>
            <a:r>
              <a:rPr lang="it-IT" sz="1400" dirty="0" smtClean="0">
                <a:ea typeface="Calibri"/>
                <a:cs typeface="Times New Roman"/>
              </a:rPr>
              <a:t>e che verranno tradotti in </a:t>
            </a:r>
            <a:r>
              <a:rPr lang="it-IT" sz="1400" dirty="0">
                <a:ea typeface="Calibri"/>
                <a:cs typeface="Times New Roman"/>
              </a:rPr>
              <a:t>documenti </a:t>
            </a:r>
            <a:r>
              <a:rPr lang="it-IT" sz="1400" dirty="0" smtClean="0">
                <a:ea typeface="Calibri"/>
                <a:cs typeface="Times New Roman"/>
              </a:rPr>
              <a:t>congiunti</a:t>
            </a:r>
            <a:endParaRPr lang="it-IT" sz="1400" dirty="0">
              <a:ea typeface="Calibri"/>
              <a:cs typeface="Times New Roman"/>
            </a:endParaRPr>
          </a:p>
        </p:txBody>
      </p:sp>
      <p:pic>
        <p:nvPicPr>
          <p:cNvPr id="2050" name="Picture 2" descr="https://lh7-us.googleusercontent.com/slidesz/AGV_vUfHhqqzbLIQupIxbNODxzFqwpvl864BVXhP-R-B099O3vb4kfqEJHPgkqmFNImqPhCLita1Iv_-5x-EH04HFe6wVfGeO4zBFR7gtcBLnrdRwW1gXRakzCbMNPJjP-6qt1ho26nbmVW7aq8_QYoEQ06l_rPBCx4y-r8gKCGXyQpf56padBG86YM=s2048?key=3fKVF4PIq3ywlJkuYXNS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849900"/>
            <a:ext cx="119253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24100" y="4441477"/>
            <a:ext cx="49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7°SEMESTRE   FASE DI FOLLOW  UP EVENTO CONCLUSIVO IN FINLANDIA, SAVONLINNA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238749" y="4636820"/>
            <a:ext cx="68675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ea typeface="Calibri"/>
                <a:cs typeface="Times New Roman"/>
              </a:rPr>
              <a:t>La fase di follow-up del progetto si concentrerà sul monitoraggio e la valutazione dei cambiamenti politici e dei loro effetti, oltre ad ampliare lo scambio di esperienze a una sfera più ampia di stakeholder a livello regionale, nazionale ed </a:t>
            </a:r>
            <a:r>
              <a:rPr lang="it-IT" sz="1400" dirty="0" smtClean="0">
                <a:ea typeface="Calibri"/>
                <a:cs typeface="Times New Roman"/>
              </a:rPr>
              <a:t>europeo. </a:t>
            </a:r>
          </a:p>
          <a:p>
            <a:r>
              <a:rPr lang="it-IT" sz="1600" dirty="0" smtClean="0">
                <a:ea typeface="Calibri"/>
                <a:cs typeface="Times New Roman"/>
              </a:rPr>
              <a:t>La RIUNIONE E CONFERENZA FINALE DEL PROGETTO dalla capofila FINLANDIA </a:t>
            </a:r>
            <a:endParaRPr lang="it-IT" sz="1600" dirty="0">
              <a:ea typeface="Calibri"/>
              <a:cs typeface="Times New 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3024" y="5811559"/>
            <a:ext cx="5038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° SEMESTRE   FASE  DI  </a:t>
            </a:r>
            <a:r>
              <a:rPr lang="it-IT" sz="24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FOLLOW </a:t>
            </a:r>
            <a:r>
              <a:rPr lang="it-IT" sz="24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</a:t>
            </a:r>
          </a:p>
          <a:p>
            <a:pPr algn="l"/>
            <a:endParaRPr lang="it-IT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29749" y="5673060"/>
            <a:ext cx="6962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La </a:t>
            </a:r>
            <a:r>
              <a:rPr lang="it-IT" sz="1400" dirty="0" smtClean="0">
                <a:ea typeface="Calibri"/>
                <a:cs typeface="Times New Roman"/>
              </a:rPr>
              <a:t>Finlandia organizzerà </a:t>
            </a:r>
            <a:r>
              <a:rPr lang="it-IT" sz="1400" dirty="0">
                <a:ea typeface="Calibri"/>
                <a:cs typeface="Times New Roman"/>
              </a:rPr>
              <a:t>un incontro online per fare il punto sui cambiamenti delle politiche e i loro effetti e riferire alle autorità del programma. Questo evento offrirà anche l'opportunità ai partner di riflettere sulle principali lezioni apprese ed esplorare opportunità per future collaborazioni</a:t>
            </a:r>
          </a:p>
        </p:txBody>
      </p:sp>
    </p:spTree>
    <p:extLst>
      <p:ext uri="{BB962C8B-B14F-4D97-AF65-F5344CB8AC3E}">
        <p14:creationId xmlns:p14="http://schemas.microsoft.com/office/powerpoint/2010/main" val="221524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3"/>
          <p:cNvGrpSpPr/>
          <p:nvPr/>
        </p:nvGrpSpPr>
        <p:grpSpPr>
          <a:xfrm>
            <a:off x="321670" y="2290476"/>
            <a:ext cx="11230343" cy="4255236"/>
            <a:chOff x="762053" y="2538600"/>
            <a:chExt cx="15184346" cy="3969066"/>
          </a:xfrm>
        </p:grpSpPr>
        <p:sp>
          <p:nvSpPr>
            <p:cNvPr id="180" name="Google Shape;180;p13"/>
            <p:cNvSpPr/>
            <p:nvPr/>
          </p:nvSpPr>
          <p:spPr>
            <a:xfrm>
              <a:off x="762053" y="2538600"/>
              <a:ext cx="2304900" cy="2033400"/>
            </a:xfrm>
            <a:prstGeom prst="chevron">
              <a:avLst>
                <a:gd name="adj" fmla="val 1808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2852748" y="2538662"/>
              <a:ext cx="2305009" cy="2033337"/>
            </a:xfrm>
            <a:prstGeom prst="chevron">
              <a:avLst>
                <a:gd name="adj" fmla="val 1808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943497" y="2538662"/>
              <a:ext cx="2305009" cy="2033337"/>
            </a:xfrm>
            <a:prstGeom prst="chevron">
              <a:avLst>
                <a:gd name="adj" fmla="val 1808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034245" y="2538662"/>
              <a:ext cx="2305009" cy="2033337"/>
            </a:xfrm>
            <a:prstGeom prst="chevron">
              <a:avLst>
                <a:gd name="adj" fmla="val 1808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9124992" y="2538662"/>
              <a:ext cx="2305009" cy="2033337"/>
            </a:xfrm>
            <a:prstGeom prst="chevron">
              <a:avLst>
                <a:gd name="adj" fmla="val 1808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5233950" y="4727466"/>
              <a:ext cx="1724100" cy="17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spAutoFit/>
            </a:bodyPr>
            <a:lstStyle/>
            <a:p>
              <a:pPr marL="0" marR="0" lvl="0" indent="0" algn="ctr" rtl="0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Entrepreneurship &amp; business support 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45833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Regional stakeholder group meeting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45833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9415446" y="4727466"/>
              <a:ext cx="1724100" cy="152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spAutoFit/>
            </a:bodyPr>
            <a:lstStyle/>
            <a:p>
              <a:pPr marL="0" marR="0" lvl="0" indent="0" algn="ctr" rtl="0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New forms of work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45833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Regional stakeholder group meeting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45833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7" name="Google Shape;187;p13"/>
            <p:cNvSpPr txBox="1"/>
            <p:nvPr/>
          </p:nvSpPr>
          <p:spPr>
            <a:xfrm>
              <a:off x="1052454" y="4727466"/>
              <a:ext cx="1724100" cy="9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spAutoFit/>
            </a:bodyPr>
            <a:lstStyle/>
            <a:p>
              <a:pPr marL="0" marR="0" lvl="0" indent="0" algn="ctr" rtl="0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Kick-off meeting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45833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Regional stakeholder group formation 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3143202" y="4727466"/>
              <a:ext cx="1724100" cy="10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University-industry collaboration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Regional stakeholder group meeting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9" name="Google Shape;189;p13"/>
            <p:cNvSpPr txBox="1"/>
            <p:nvPr/>
          </p:nvSpPr>
          <p:spPr>
            <a:xfrm>
              <a:off x="7324699" y="4727466"/>
              <a:ext cx="1724100" cy="15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Quality of life and regional attractiveness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Regional stakeholder group meeting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</a:t>
              </a:r>
              <a:endParaRPr/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1256327" y="3064628"/>
              <a:ext cx="1520227" cy="1004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 1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Portugal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May 2024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3382298" y="3052962"/>
              <a:ext cx="1385774" cy="1004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 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Sardinia autumn 2024</a:t>
              </a:r>
              <a:endParaRPr/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5393239" y="3151056"/>
              <a:ext cx="16797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 3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Poland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spring 2025</a:t>
              </a:r>
              <a:endParaRPr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7541578" y="3031493"/>
              <a:ext cx="1622700" cy="12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 4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Czech R.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Autumn 2025</a:t>
              </a:r>
              <a:endParaRPr sz="1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9578351" y="3036287"/>
              <a:ext cx="1561195" cy="1004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 5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Ireland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spring 2026 </a:t>
              </a:r>
              <a:endParaRPr sz="1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1246455" y="2550328"/>
              <a:ext cx="2305009" cy="2033337"/>
            </a:xfrm>
            <a:prstGeom prst="chevron">
              <a:avLst>
                <a:gd name="adj" fmla="val 1808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11607073" y="4778952"/>
              <a:ext cx="1944300" cy="9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spAutoFit/>
            </a:bodyPr>
            <a:lstStyle/>
            <a:p>
              <a:pPr marL="0" marR="0" lvl="0" indent="0" algn="ctr" rtl="0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4 TWG meetings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45833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Regional stakeholder group meeting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7" name="Google Shape;197;p13"/>
            <p:cNvSpPr txBox="1"/>
            <p:nvPr/>
          </p:nvSpPr>
          <p:spPr>
            <a:xfrm>
              <a:off x="11618359" y="3031492"/>
              <a:ext cx="1561201" cy="12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 6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4 countries</a:t>
              </a:r>
              <a:endParaRPr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autumn 2027 </a:t>
              </a:r>
              <a:endParaRPr sz="16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3461090" y="2550328"/>
              <a:ext cx="2305009" cy="2033337"/>
            </a:xfrm>
            <a:prstGeom prst="chevron">
              <a:avLst>
                <a:gd name="adj" fmla="val 1808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3"/>
            <p:cNvSpPr txBox="1"/>
            <p:nvPr/>
          </p:nvSpPr>
          <p:spPr>
            <a:xfrm>
              <a:off x="14222299" y="4546427"/>
              <a:ext cx="1724100" cy="152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anchor="ctr" anchorCtr="0">
              <a:spAutoFit/>
            </a:bodyPr>
            <a:lstStyle/>
            <a:p>
              <a:pPr marL="0" marR="0" lvl="0" indent="0" algn="ctr" rtl="0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FINAL CONFERENCE</a:t>
              </a:r>
              <a:endParaRPr/>
            </a:p>
            <a:p>
              <a:pPr marL="0" marR="0" lvl="0" indent="0" algn="ctr" rtl="0">
                <a:lnSpc>
                  <a:spcPct val="145833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fi-FI" sz="1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Regional stakeholder group meeting</a:t>
              </a: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lnSpc>
                  <a:spcPct val="145833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0" name="Google Shape;200;p13"/>
            <p:cNvSpPr txBox="1"/>
            <p:nvPr/>
          </p:nvSpPr>
          <p:spPr>
            <a:xfrm>
              <a:off x="13938507" y="3101354"/>
              <a:ext cx="1561195" cy="1004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 7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Finland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6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spring 2028 </a:t>
              </a:r>
              <a:endParaRPr sz="1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01" name="Google Shape;201;p13"/>
          <p:cNvSpPr txBox="1"/>
          <p:nvPr/>
        </p:nvSpPr>
        <p:spPr>
          <a:xfrm>
            <a:off x="523417" y="7382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B698"/>
              </a:buClr>
              <a:buSzPts val="4400"/>
              <a:buFont typeface="Open Sans"/>
              <a:buNone/>
            </a:pPr>
            <a:r>
              <a:rPr lang="fi-FI" sz="4400" b="1" i="0">
                <a:solidFill>
                  <a:srgbClr val="4AB698"/>
                </a:solidFill>
                <a:latin typeface="Open Sans"/>
                <a:ea typeface="Open Sans"/>
                <a:cs typeface="Open Sans"/>
                <a:sym typeface="Open Sans"/>
              </a:rPr>
              <a:t>REWARD </a:t>
            </a:r>
            <a:r>
              <a:rPr lang="fi-FI" sz="44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meeting shedule</a:t>
            </a:r>
            <a:endParaRPr sz="4400" b="1" i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9622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4;p3"/>
          <p:cNvGrpSpPr/>
          <p:nvPr/>
        </p:nvGrpSpPr>
        <p:grpSpPr>
          <a:xfrm>
            <a:off x="314326" y="1336338"/>
            <a:ext cx="10429874" cy="4045287"/>
            <a:chOff x="0" y="686687"/>
            <a:chExt cx="10514917" cy="4045287"/>
          </a:xfrm>
        </p:grpSpPr>
        <p:sp>
          <p:nvSpPr>
            <p:cNvPr id="5" name="Google Shape;75;p3"/>
            <p:cNvSpPr/>
            <p:nvPr/>
          </p:nvSpPr>
          <p:spPr>
            <a:xfrm>
              <a:off x="0" y="1713091"/>
              <a:ext cx="2132476" cy="1992479"/>
            </a:xfrm>
            <a:prstGeom prst="roundRect">
              <a:avLst>
                <a:gd name="adj" fmla="val 10000"/>
              </a:avLst>
            </a:prstGeom>
            <a:solidFill>
              <a:srgbClr val="00A8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6;p3"/>
            <p:cNvSpPr txBox="1"/>
            <p:nvPr/>
          </p:nvSpPr>
          <p:spPr>
            <a:xfrm>
              <a:off x="58358" y="1771449"/>
              <a:ext cx="2015760" cy="1875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Sfida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sz="1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Come trattenere e attrarre i lavoratori della conoscenza?</a:t>
              </a:r>
              <a:endParaRPr dirty="0"/>
            </a:p>
          </p:txBody>
        </p:sp>
        <p:sp>
          <p:nvSpPr>
            <p:cNvPr id="7" name="Google Shape;77;p3"/>
            <p:cNvSpPr/>
            <p:nvPr/>
          </p:nvSpPr>
          <p:spPr>
            <a:xfrm>
              <a:off x="2257893" y="2444904"/>
              <a:ext cx="265883" cy="5288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;p3"/>
            <p:cNvSpPr txBox="1"/>
            <p:nvPr/>
          </p:nvSpPr>
          <p:spPr>
            <a:xfrm>
              <a:off x="2257893" y="2550675"/>
              <a:ext cx="186118" cy="31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9;p3"/>
            <p:cNvSpPr/>
            <p:nvPr/>
          </p:nvSpPr>
          <p:spPr>
            <a:xfrm>
              <a:off x="2634144" y="1675384"/>
              <a:ext cx="2132476" cy="2067892"/>
            </a:xfrm>
            <a:prstGeom prst="roundRect">
              <a:avLst>
                <a:gd name="adj" fmla="val 10000"/>
              </a:avLst>
            </a:prstGeom>
            <a:solidFill>
              <a:srgbClr val="00A8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;p3"/>
            <p:cNvSpPr txBox="1"/>
            <p:nvPr/>
          </p:nvSpPr>
          <p:spPr>
            <a:xfrm>
              <a:off x="2694710" y="1735950"/>
              <a:ext cx="2011344" cy="194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Dove siamo</a:t>
              </a:r>
              <a:r>
                <a:rPr lang="fi-FI" sz="1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1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Cosa dovrebbe essere fatto</a:t>
              </a:r>
              <a:r>
                <a:rPr lang="fi-FI" sz="1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1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= STATUS QUO </a:t>
              </a:r>
              <a:r>
                <a:rPr lang="fi-FI" sz="1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ANALISI </a:t>
              </a:r>
              <a:r>
                <a:rPr lang="fi-FI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(SQA)</a:t>
              </a:r>
              <a:endParaRPr dirty="0"/>
            </a:p>
          </p:txBody>
        </p:sp>
        <p:sp>
          <p:nvSpPr>
            <p:cNvPr id="11" name="Google Shape;81;p3"/>
            <p:cNvSpPr/>
            <p:nvPr/>
          </p:nvSpPr>
          <p:spPr>
            <a:xfrm>
              <a:off x="4937477" y="2444904"/>
              <a:ext cx="362215" cy="5288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;p3"/>
            <p:cNvSpPr txBox="1"/>
            <p:nvPr/>
          </p:nvSpPr>
          <p:spPr>
            <a:xfrm>
              <a:off x="4937477" y="2550675"/>
              <a:ext cx="253551" cy="31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3;p3"/>
            <p:cNvSpPr/>
            <p:nvPr/>
          </p:nvSpPr>
          <p:spPr>
            <a:xfrm>
              <a:off x="5450046" y="686687"/>
              <a:ext cx="2132476" cy="4045287"/>
            </a:xfrm>
            <a:prstGeom prst="roundRect">
              <a:avLst>
                <a:gd name="adj" fmla="val 10000"/>
              </a:avLst>
            </a:prstGeom>
            <a:solidFill>
              <a:srgbClr val="00A8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4;p3"/>
            <p:cNvSpPr txBox="1"/>
            <p:nvPr/>
          </p:nvSpPr>
          <p:spPr>
            <a:xfrm>
              <a:off x="5512504" y="749145"/>
              <a:ext cx="2007560" cy="3920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Come trovare una soluzione</a:t>
              </a:r>
              <a:r>
                <a:rPr lang="fi-FI" sz="1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1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fi-FI" sz="1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Identificare buone pratiche </a:t>
              </a:r>
              <a:r>
                <a:rPr lang="fi-FI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(GPs)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fi-FI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Coinvolgimento degli</a:t>
              </a:r>
              <a:r>
                <a:rPr lang="fi-FI" sz="1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stakeholder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= </a:t>
              </a:r>
              <a:r>
                <a:rPr lang="fi-FI" sz="1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Apprendimento politiche regionali</a:t>
              </a:r>
              <a:endParaRPr dirty="0"/>
            </a:p>
          </p:txBody>
        </p:sp>
        <p:sp>
          <p:nvSpPr>
            <p:cNvPr id="15" name="Google Shape;85;p3"/>
            <p:cNvSpPr/>
            <p:nvPr/>
          </p:nvSpPr>
          <p:spPr>
            <a:xfrm>
              <a:off x="7782502" y="2444904"/>
              <a:ext cx="423956" cy="5288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6;p3"/>
            <p:cNvSpPr txBox="1"/>
            <p:nvPr/>
          </p:nvSpPr>
          <p:spPr>
            <a:xfrm>
              <a:off x="7782502" y="2550675"/>
              <a:ext cx="296769" cy="31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7;p3"/>
            <p:cNvSpPr/>
            <p:nvPr/>
          </p:nvSpPr>
          <p:spPr>
            <a:xfrm>
              <a:off x="8382441" y="1177306"/>
              <a:ext cx="2132476" cy="3064049"/>
            </a:xfrm>
            <a:prstGeom prst="roundRect">
              <a:avLst>
                <a:gd name="adj" fmla="val 10000"/>
              </a:avLst>
            </a:prstGeom>
            <a:solidFill>
              <a:srgbClr val="00A8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;p3"/>
            <p:cNvSpPr txBox="1"/>
            <p:nvPr/>
          </p:nvSpPr>
          <p:spPr>
            <a:xfrm>
              <a:off x="8444900" y="1239764"/>
              <a:ext cx="2007561" cy="2939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Come possiamo cambiare le cose</a:t>
              </a:r>
              <a:r>
                <a:rPr lang="fi-FI" sz="1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 </a:t>
              </a:r>
              <a:endParaRPr b="1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Attraverso nuove o migliorate politiche </a:t>
              </a:r>
              <a:r>
                <a:rPr lang="fi-FI" sz="1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basate sull’apprendimento interregionale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= </a:t>
              </a:r>
              <a:r>
                <a:rPr lang="fi-FI" sz="1800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MODIFICA DELLE POLITICHE</a:t>
              </a:r>
              <a:endParaRPr dirty="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76098" y="123825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Riepilogando</a:t>
            </a:r>
            <a:r>
              <a:rPr lang="en-US" sz="28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it-IT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0160" y="5039337"/>
            <a:ext cx="63628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2000" u="sng" kern="0" dirty="0" err="1" smtClean="0">
                <a:solidFill>
                  <a:srgbClr val="02A984"/>
                </a:solidFill>
                <a:ea typeface="Calibri"/>
                <a:cs typeface="Calibri"/>
                <a:sym typeface="Calibri"/>
              </a:rPr>
              <a:t>Soluzioni</a:t>
            </a:r>
            <a:r>
              <a:rPr lang="en-US" sz="2000" u="sng" kern="0" dirty="0" smtClean="0">
                <a:solidFill>
                  <a:srgbClr val="02A984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u="sng" kern="0" dirty="0" err="1" smtClean="0">
                <a:solidFill>
                  <a:srgbClr val="02A984"/>
                </a:solidFill>
                <a:ea typeface="Calibri"/>
                <a:cs typeface="Calibri"/>
                <a:sym typeface="Calibri"/>
              </a:rPr>
              <a:t>possono</a:t>
            </a:r>
            <a:r>
              <a:rPr lang="en-US" sz="2000" u="sng" kern="0" dirty="0" smtClean="0">
                <a:solidFill>
                  <a:srgbClr val="02A984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u="sng" kern="0" dirty="0" err="1" smtClean="0">
                <a:solidFill>
                  <a:srgbClr val="02A984"/>
                </a:solidFill>
                <a:ea typeface="Calibri"/>
                <a:cs typeface="Calibri"/>
                <a:sym typeface="Calibri"/>
              </a:rPr>
              <a:t>essere</a:t>
            </a:r>
            <a:r>
              <a:rPr lang="en-US" sz="2000" u="sng" kern="0" dirty="0" smtClean="0">
                <a:solidFill>
                  <a:srgbClr val="02A984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u="sng" kern="0" dirty="0" err="1" smtClean="0">
                <a:solidFill>
                  <a:srgbClr val="02A984"/>
                </a:solidFill>
                <a:ea typeface="Calibri"/>
                <a:cs typeface="Calibri"/>
                <a:sym typeface="Calibri"/>
              </a:rPr>
              <a:t>trovate</a:t>
            </a:r>
            <a:r>
              <a:rPr lang="en-US" sz="2000" u="sng" kern="0" dirty="0" smtClean="0">
                <a:solidFill>
                  <a:srgbClr val="02A984"/>
                </a:solidFill>
                <a:ea typeface="Calibri"/>
                <a:cs typeface="Calibri"/>
                <a:sym typeface="Calibri"/>
              </a:rPr>
              <a:t>: 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lvl="0" indent="-342900">
              <a:buClr>
                <a:srgbClr val="02A984"/>
              </a:buClr>
              <a:buSzPts val="1800"/>
              <a:buFont typeface="Calibri"/>
              <a:buAutoNum type="arabicPeriod"/>
            </a:pP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Collaborazione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Università-industria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lvl="0" indent="-342900">
              <a:buClr>
                <a:srgbClr val="02A984"/>
              </a:buClr>
              <a:buSzPts val="1800"/>
              <a:buFont typeface="Calibri"/>
              <a:buAutoNum type="arabicPeriod"/>
            </a:pP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Imprenditorialità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sostegno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alle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imprese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lvl="0" indent="-342900">
              <a:buClr>
                <a:srgbClr val="02A984"/>
              </a:buClr>
              <a:buSzPts val="1800"/>
              <a:buFont typeface="Calibri"/>
              <a:buAutoNum type="arabicPeriod"/>
            </a:pP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Qualità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della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vita e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attrattività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regionale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lvl="0" indent="-342900">
              <a:buClr>
                <a:srgbClr val="02A984"/>
              </a:buClr>
              <a:buSzPts val="1800"/>
              <a:buFont typeface="Calibri"/>
              <a:buAutoNum type="arabicPeriod"/>
            </a:pP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Adattamento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nuove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forme</a:t>
            </a:r>
            <a:r>
              <a:rPr lang="en-US" kern="0" dirty="0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 di </a:t>
            </a:r>
            <a:r>
              <a:rPr lang="en-US" kern="0" dirty="0" err="1" smtClean="0">
                <a:solidFill>
                  <a:srgbClr val="02A984"/>
                </a:solidFill>
                <a:latin typeface="Open Sans"/>
                <a:ea typeface="Open Sans"/>
                <a:cs typeface="Open Sans"/>
                <a:sym typeface="Open Sans"/>
              </a:rPr>
              <a:t>lavoro</a:t>
            </a:r>
            <a:endParaRPr lang="en-US" kern="0" dirty="0">
              <a:solidFill>
                <a:srgbClr val="02A984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17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4;p3"/>
          <p:cNvGrpSpPr/>
          <p:nvPr/>
        </p:nvGrpSpPr>
        <p:grpSpPr>
          <a:xfrm>
            <a:off x="48789" y="1244041"/>
            <a:ext cx="10998034" cy="5409361"/>
            <a:chOff x="-59790" y="836768"/>
            <a:chExt cx="11087709" cy="4065905"/>
          </a:xfrm>
        </p:grpSpPr>
        <p:sp>
          <p:nvSpPr>
            <p:cNvPr id="5" name="Google Shape;75;p3"/>
            <p:cNvSpPr/>
            <p:nvPr/>
          </p:nvSpPr>
          <p:spPr>
            <a:xfrm>
              <a:off x="-59790" y="2816171"/>
              <a:ext cx="2132476" cy="1992479"/>
            </a:xfrm>
            <a:prstGeom prst="roundRect">
              <a:avLst>
                <a:gd name="adj" fmla="val 19456"/>
              </a:avLst>
            </a:prstGeom>
            <a:solidFill>
              <a:srgbClr val="00A8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6;p3"/>
            <p:cNvSpPr txBox="1"/>
            <p:nvPr/>
          </p:nvSpPr>
          <p:spPr>
            <a:xfrm>
              <a:off x="-44326" y="2852172"/>
              <a:ext cx="2026136" cy="1875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i-FI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Partecipazione ai meeting  tematici /eventi interregionali organizzati dai Paesi partner del partenariato  (fino a 2 stakeholder  per evento)</a:t>
              </a:r>
              <a:endParaRPr dirty="0"/>
            </a:p>
          </p:txBody>
        </p:sp>
        <p:sp>
          <p:nvSpPr>
            <p:cNvPr id="9" name="Google Shape;79;p3"/>
            <p:cNvSpPr/>
            <p:nvPr/>
          </p:nvSpPr>
          <p:spPr>
            <a:xfrm>
              <a:off x="2800129" y="2816171"/>
              <a:ext cx="2140161" cy="1992480"/>
            </a:xfrm>
            <a:prstGeom prst="roundRect">
              <a:avLst>
                <a:gd name="adj" fmla="val 10897"/>
              </a:avLst>
            </a:prstGeom>
            <a:solidFill>
              <a:srgbClr val="00A8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;p3"/>
            <p:cNvSpPr txBox="1"/>
            <p:nvPr/>
          </p:nvSpPr>
          <p:spPr>
            <a:xfrm>
              <a:off x="2926915" y="2661684"/>
              <a:ext cx="1768459" cy="1828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R="0" lvl="0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</a:pPr>
              <a:r>
                <a:rPr lang="it-IT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Partecipazione </a:t>
              </a:r>
              <a:r>
                <a:rPr lang="it-IT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alle riunioni una volta per semestre durante l’intera durata del progetto per:</a:t>
              </a:r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Google Shape;83;p3"/>
            <p:cNvSpPr/>
            <p:nvPr/>
          </p:nvSpPr>
          <p:spPr>
            <a:xfrm>
              <a:off x="5834832" y="1755861"/>
              <a:ext cx="1939868" cy="988697"/>
            </a:xfrm>
            <a:prstGeom prst="roundRect">
              <a:avLst>
                <a:gd name="adj" fmla="val 10000"/>
              </a:avLst>
            </a:prstGeom>
            <a:solidFill>
              <a:srgbClr val="00A8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;p3"/>
            <p:cNvSpPr/>
            <p:nvPr/>
          </p:nvSpPr>
          <p:spPr>
            <a:xfrm>
              <a:off x="8765749" y="1036043"/>
              <a:ext cx="2262170" cy="3866630"/>
            </a:xfrm>
            <a:prstGeom prst="roundRect">
              <a:avLst>
                <a:gd name="adj" fmla="val 11922"/>
              </a:avLst>
            </a:prstGeom>
            <a:solidFill>
              <a:srgbClr val="00A88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;p3"/>
            <p:cNvSpPr txBox="1"/>
            <p:nvPr/>
          </p:nvSpPr>
          <p:spPr>
            <a:xfrm>
              <a:off x="8821501" y="836768"/>
              <a:ext cx="2030799" cy="365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endParaRPr lang="it-IT" dirty="0" smtClean="0">
                <a:ea typeface="Calibri"/>
                <a:cs typeface="Times New Roman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endParaRPr lang="it-IT" dirty="0">
                <a:ea typeface="Calibri"/>
                <a:cs typeface="Times New Roman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endParaRPr lang="it-IT" dirty="0" smtClean="0">
                <a:ea typeface="Calibri"/>
                <a:cs typeface="Times New Roman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endParaRPr lang="it-IT" dirty="0">
                <a:ea typeface="Calibri"/>
                <a:cs typeface="Times New Roman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endParaRPr lang="it-IT" dirty="0">
                <a:ea typeface="Calibri"/>
                <a:cs typeface="Times New Roman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it-IT" b="1" dirty="0" smtClean="0">
                  <a:solidFill>
                    <a:schemeClr val="bg1"/>
                  </a:solidFill>
                  <a:ea typeface="Calibri"/>
                  <a:cs typeface="Times New Roman"/>
                </a:rPr>
                <a:t>AZIONI PARTECIPATIVE</a:t>
              </a:r>
              <a:endParaRPr lang="it-IT" b="1" dirty="0">
                <a:solidFill>
                  <a:schemeClr val="bg1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it-IT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Il coinvolgimento diretto  </a:t>
              </a:r>
              <a:r>
                <a:rPr lang="it-IT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dei territori e </a:t>
              </a:r>
              <a:r>
                <a:rPr lang="it-IT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degli </a:t>
              </a:r>
              <a:r>
                <a:rPr lang="it-IT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attori strategici che </a:t>
              </a:r>
              <a:r>
                <a:rPr lang="it-IT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sullo stesso territorio  agiscono</a:t>
              </a:r>
              <a:r>
                <a:rPr lang="it-IT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. </a:t>
              </a:r>
              <a:r>
                <a:rPr lang="it-IT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La partecipazione migliora la qualità </a:t>
              </a:r>
              <a:r>
                <a:rPr lang="it-IT" b="1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e </a:t>
              </a:r>
              <a:r>
                <a:rPr lang="it-IT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l’efficacia delle decisioni.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75222" y="434685"/>
            <a:ext cx="1070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RUOLO  STAKEHOLDER</a:t>
            </a:r>
            <a:endParaRPr lang="it-IT" sz="24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0" name="Picture 2" descr="https://lh7-us.googleusercontent.com/slidesz/AGV_vUf_uKcBu7xDlCV_M8dxX1BzOgD1oxhln0j0tIgc500EcomsFmIJN8Lx9FGYmjU1mCdArb4oH0wdSdluz-echcIC-5oQiWqCcanmT3EjCieAYfR81bxSW7P-3EB_f_kq1Js3XNsqNddDrDcJpgJQOwSbKcqDAdw-WxjoSlLoFTVumHmbo2cKF4Y=s2048?key=3fKVF4PIq3ywlJkuYXNS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4429" y="4844524"/>
            <a:ext cx="398463" cy="4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4128" y="882402"/>
            <a:ext cx="7916321" cy="200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/>
              <a:t>A</a:t>
            </a:r>
            <a:r>
              <a:rPr lang="it-IT" b="1" dirty="0" smtClean="0"/>
              <a:t>ttori </a:t>
            </a:r>
            <a:r>
              <a:rPr lang="it-IT" b="1" dirty="0"/>
              <a:t>chiave che contribuiscono attivamente al successo del progetto</a:t>
            </a:r>
            <a:r>
              <a:rPr lang="it-IT" dirty="0"/>
              <a:t>. Il loro </a:t>
            </a:r>
            <a:r>
              <a:rPr lang="it-IT" b="1" dirty="0"/>
              <a:t>coinvolgimento diretto garantisce che le iniziative siano ben allineate con le necessità locali</a:t>
            </a:r>
            <a:r>
              <a:rPr lang="it-IT" dirty="0"/>
              <a:t>, massimizzando l'impatto e la sostenibilità a lungo termine.</a:t>
            </a:r>
          </a:p>
          <a:p>
            <a:r>
              <a:rPr lang="it-IT" dirty="0"/>
              <a:t>Ogni Paese partner si assicurerà che l'apprendimento individuale</a:t>
            </a:r>
          </a:p>
          <a:p>
            <a:r>
              <a:rPr lang="it-IT" dirty="0" smtClean="0"/>
              <a:t>e </a:t>
            </a:r>
            <a:r>
              <a:rPr lang="it-IT" dirty="0"/>
              <a:t>organizzativo avvenga anche all'interno delle organizzazioni </a:t>
            </a:r>
          </a:p>
          <a:p>
            <a:r>
              <a:rPr lang="it-IT" dirty="0"/>
              <a:t>degli stakeholder</a:t>
            </a:r>
            <a:r>
              <a:rPr lang="it-IT" sz="1200" dirty="0" smtClean="0"/>
              <a:t>.</a:t>
            </a:r>
            <a:endParaRPr lang="it-IT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" descr="https://lh7-us.googleusercontent.com/slidesz/AGV_vUf_uKcBu7xDlCV_M8dxX1BzOgD1oxhln0j0tIgc500EcomsFmIJN8Lx9FGYmjU1mCdArb4oH0wdSdluz-echcIC-5oQiWqCcanmT3EjCieAYfR81bxSW7P-3EB_f_kq1Js3XNsqNddDrDcJpgJQOwSbKcqDAdw-WxjoSlLoFTVumHmbo2cKF4Y=s2048?key=3fKVF4PIq3ywlJkuYXNS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80451" y="4778782"/>
            <a:ext cx="398463" cy="4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5895736" y="2622381"/>
            <a:ext cx="1924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Condividere i principali risultati dei meeting tematici</a:t>
            </a:r>
          </a:p>
        </p:txBody>
      </p:sp>
      <p:sp>
        <p:nvSpPr>
          <p:cNvPr id="26" name="Google Shape;83;p3"/>
          <p:cNvSpPr/>
          <p:nvPr/>
        </p:nvSpPr>
        <p:spPr>
          <a:xfrm>
            <a:off x="5895736" y="3865869"/>
            <a:ext cx="1924179" cy="1315382"/>
          </a:xfrm>
          <a:prstGeom prst="roundRect">
            <a:avLst>
              <a:gd name="adj" fmla="val 10000"/>
            </a:avLst>
          </a:prstGeom>
          <a:solidFill>
            <a:srgbClr val="00A88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Discutere le possibilità di trasferire </a:t>
            </a:r>
            <a:r>
              <a:rPr lang="it-IT" dirty="0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e individuare buone </a:t>
            </a:r>
            <a:r>
              <a:rPr lang="it-IT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pratiche</a:t>
            </a:r>
          </a:p>
        </p:txBody>
      </p:sp>
      <p:sp>
        <p:nvSpPr>
          <p:cNvPr id="27" name="Google Shape;83;p3"/>
          <p:cNvSpPr/>
          <p:nvPr/>
        </p:nvSpPr>
        <p:spPr>
          <a:xfrm>
            <a:off x="5895736" y="5314711"/>
            <a:ext cx="1914709" cy="1338690"/>
          </a:xfrm>
          <a:prstGeom prst="roundRect">
            <a:avLst>
              <a:gd name="adj" fmla="val 10000"/>
            </a:avLst>
          </a:prstGeom>
          <a:solidFill>
            <a:srgbClr val="00A88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Preparazione per gli incontri futuri</a:t>
            </a:r>
          </a:p>
        </p:txBody>
      </p:sp>
      <p:pic>
        <p:nvPicPr>
          <p:cNvPr id="7172" name="Picture 4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79" y="3341039"/>
            <a:ext cx="308451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03" y="4684980"/>
            <a:ext cx="308451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lh7-us.googleusercontent.com/slidesz/AGV_vUfIIdihEkQfGUPKJVyH2VoRHwXMmHi0cAf0CoOE59P7ffg2j3OMhH4PTzT5vFjLUZzo25QPj95pH2ssPRXXYgBuhcVu74PM_1hXcQYFmMG80RmlgzQ0P6wPW93VlDPeYRYaXECgkhs9OIgS2PX0n0p85HwTpRuCVFUasbduhtqDs8SSlobHYA=s2048?key=3fKVF4PIq3ywlJkuYXNS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80" y="5835558"/>
            <a:ext cx="308451" cy="3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3048000" y="2108638"/>
            <a:ext cx="6096000" cy="392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il</a:t>
            </a:r>
            <a:endParaRPr lang="it-IT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92" y="0"/>
            <a:ext cx="3360937" cy="95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8789" y="3360686"/>
            <a:ext cx="1529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 dirty="0"/>
              <a:t>Attività </a:t>
            </a:r>
          </a:p>
        </p:txBody>
      </p:sp>
    </p:spTree>
    <p:extLst>
      <p:ext uri="{BB962C8B-B14F-4D97-AF65-F5344CB8AC3E}">
        <p14:creationId xmlns:p14="http://schemas.microsoft.com/office/powerpoint/2010/main" val="166058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8" ma:contentTypeDescription="Create a new document." ma:contentTypeScope="" ma:versionID="1f22306ede796dfd15e594937e23e26b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b2449a35b091963853590577d6091bfe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19130F-5E75-42B7-9FE8-8E17EF30E5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3FC793-0237-4EB2-9E54-581B2D1B3CF6}">
  <ds:schemaRefs>
    <ds:schemaRef ds:uri="ae1c26e0-bdd1-4ce2-bc5c-b06756f3bce7"/>
    <ds:schemaRef ds:uri="http://purl.org/dc/elements/1.1/"/>
    <ds:schemaRef ds:uri="75680805-e956-4cde-b5e2-b05f91aa9d1d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</TotalTime>
  <Words>1363</Words>
  <Application>Microsoft Office PowerPoint</Application>
  <PresentationFormat>Personalizzato</PresentationFormat>
  <Paragraphs>161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Gaia Dedonato</cp:lastModifiedBy>
  <cp:revision>120</cp:revision>
  <cp:lastPrinted>2024-07-17T10:09:56Z</cp:lastPrinted>
  <dcterms:created xsi:type="dcterms:W3CDTF">2021-10-28T12:22:03Z</dcterms:created>
  <dcterms:modified xsi:type="dcterms:W3CDTF">2024-07-18T06:42:59Z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