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it-IT" sz="1400" spc="-1" strike="noStrike">
                <a:latin typeface="Times New Roman"/>
              </a:defRPr>
            </a:lvl1pPr>
          </a:lstStyle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it-IT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8D43AF6-A393-4F6E-B265-C7C34B0A7F6F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x-non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C8D3F86-F9DA-420C-B51F-1B7E07B4A0D4}" type="slidenum">
              <a:rPr b="0" lang="x-none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2"/>
          <p:cNvSpPr/>
          <p:nvPr/>
        </p:nvSpPr>
        <p:spPr>
          <a:xfrm>
            <a:off x="0" y="6655320"/>
            <a:ext cx="12190680" cy="214920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TextBox 7"/>
          <p:cNvSpPr/>
          <p:nvPr/>
        </p:nvSpPr>
        <p:spPr>
          <a:xfrm>
            <a:off x="11043000" y="-5760"/>
            <a:ext cx="1150920" cy="4870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FF0E5786-0C6C-4598-86AF-FB95895D2E1F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2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6800" cy="214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2"/>
          <p:cNvSpPr/>
          <p:nvPr/>
        </p:nvSpPr>
        <p:spPr>
          <a:xfrm>
            <a:off x="0" y="6655320"/>
            <a:ext cx="12190680" cy="214920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TextBox 7"/>
          <p:cNvSpPr/>
          <p:nvPr/>
        </p:nvSpPr>
        <p:spPr>
          <a:xfrm>
            <a:off x="11043000" y="-5760"/>
            <a:ext cx="1150920" cy="4870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203436BB-CDD5-4DDE-B08D-6B5629A7FF41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43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6800" cy="2149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phic 3" descr=""/>
          <p:cNvPicPr/>
          <p:nvPr/>
        </p:nvPicPr>
        <p:blipFill>
          <a:blip r:embed="rId1"/>
          <a:stretch/>
        </p:blipFill>
        <p:spPr>
          <a:xfrm>
            <a:off x="0" y="345240"/>
            <a:ext cx="6546240" cy="2140560"/>
          </a:xfrm>
          <a:prstGeom prst="rect">
            <a:avLst/>
          </a:prstGeom>
          <a:ln w="0">
            <a:noFill/>
          </a:ln>
        </p:spPr>
      </p:pic>
      <p:sp>
        <p:nvSpPr>
          <p:cNvPr id="89" name="TextBox 5"/>
          <p:cNvSpPr/>
          <p:nvPr/>
        </p:nvSpPr>
        <p:spPr>
          <a:xfrm>
            <a:off x="540000" y="6120000"/>
            <a:ext cx="3121560" cy="272160"/>
          </a:xfrm>
          <a:prstGeom prst="rect">
            <a:avLst/>
          </a:prstGeom>
          <a:solidFill>
            <a:srgbClr val="4ab69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18 LUGLIO 2024|Cagliari 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0" name="TextBox 6"/>
          <p:cNvSpPr/>
          <p:nvPr/>
        </p:nvSpPr>
        <p:spPr>
          <a:xfrm>
            <a:off x="123840" y="4935240"/>
            <a:ext cx="90997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Open Sans Semibold"/>
                <a:ea typeface="Open Sans Semibold"/>
              </a:rPr>
              <a:t>Claudio Pisu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Assessorato dell’Industria –Servizio Politiche  Sviluppo Attività Produttive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  <a:r>
              <a:rPr b="0" i="1" lang="en-GB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cpisu</a:t>
            </a:r>
            <a:r>
              <a:rPr b="0" i="1" lang="en-GB" sz="1800" spc="-1" strike="noStrike">
                <a:solidFill>
                  <a:srgbClr val="02a984"/>
                </a:solidFill>
                <a:latin typeface="Open Sans"/>
                <a:ea typeface="Open Sans"/>
              </a:rPr>
              <a:t>@regione.sardegna.it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1" name="Subtitle 2"/>
          <p:cNvSpPr/>
          <p:nvPr/>
        </p:nvSpPr>
        <p:spPr>
          <a:xfrm>
            <a:off x="266760" y="2689200"/>
            <a:ext cx="9720000" cy="17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Open Sans"/>
                <a:ea typeface="Open Sans"/>
              </a:rPr>
              <a:t>Progetto  REWARD</a:t>
            </a:r>
            <a:endParaRPr b="0" lang="it-IT" sz="4800" spc="-1" strike="noStrike">
              <a:latin typeface="Arial"/>
            </a:endParaRPr>
          </a:p>
        </p:txBody>
      </p:sp>
      <p:pic>
        <p:nvPicPr>
          <p:cNvPr id="92" name="Picture 2" descr="C:\Users\gdedonato.RS\Desktop\reward\Poster picture.jpg"/>
          <p:cNvPicPr/>
          <p:nvPr/>
        </p:nvPicPr>
        <p:blipFill>
          <a:blip r:embed="rId2"/>
          <a:stretch/>
        </p:blipFill>
        <p:spPr>
          <a:xfrm>
            <a:off x="7020720" y="540000"/>
            <a:ext cx="5170320" cy="48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II CALL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30" name="CasellaDiTesto 16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31" name="Picture 5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/>
          <p:nvPr/>
        </p:nvPicPr>
        <p:blipFill>
          <a:blip r:embed="rId1"/>
          <a:stretch/>
        </p:blipFill>
        <p:spPr>
          <a:xfrm>
            <a:off x="2700000" y="4680000"/>
            <a:ext cx="274680" cy="284400"/>
          </a:xfrm>
          <a:prstGeom prst="rect">
            <a:avLst/>
          </a:prstGeom>
          <a:ln w="0">
            <a:noFill/>
          </a:ln>
        </p:spPr>
      </p:pic>
      <p:sp>
        <p:nvSpPr>
          <p:cNvPr id="132" name="CasellaDiTesto 17"/>
          <p:cNvSpPr/>
          <p:nvPr/>
        </p:nvSpPr>
        <p:spPr>
          <a:xfrm>
            <a:off x="3191400" y="4140000"/>
            <a:ext cx="63475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Retaining and attracting knowledge workers and skills for regional development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Mantenere ed attrarre lavoratori della conoscenza e capacità per lo sviluppo regionale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6464160" y="1314000"/>
            <a:ext cx="4334760" cy="844920"/>
          </a:xfrm>
          <a:prstGeom prst="rect">
            <a:avLst/>
          </a:prstGeom>
          <a:ln w="0">
            <a:noFill/>
          </a:ln>
        </p:spPr>
      </p:pic>
      <p:sp>
        <p:nvSpPr>
          <p:cNvPr id="134" name="CasellaDiTesto 18"/>
          <p:cNvSpPr/>
          <p:nvPr/>
        </p:nvSpPr>
        <p:spPr>
          <a:xfrm>
            <a:off x="720000" y="2480760"/>
            <a:ext cx="1025892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L’elaborazione del progetto: da Multiloc a Reward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Dai talenti ai lavoratori della conoscenza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I partner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36" name="CasellaDiTesto 19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37" name="CasellaDiTesto 20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asellaDiTesto 21"/>
          <p:cNvSpPr/>
          <p:nvPr/>
        </p:nvSpPr>
        <p:spPr>
          <a:xfrm>
            <a:off x="0" y="1596960"/>
            <a:ext cx="1025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COMUNITARIO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COMUNICAZIONE DELLA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COMMISSIONE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HARNESSING TALENT IN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EUROPE’S REGIONS”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4664880" y="1260000"/>
            <a:ext cx="7394040" cy="53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41" name="CasellaDiTesto 29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2" name="CasellaDiTesto 30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asellaDiTesto 31"/>
          <p:cNvSpPr/>
          <p:nvPr/>
        </p:nvSpPr>
        <p:spPr>
          <a:xfrm>
            <a:off x="0" y="1596960"/>
            <a:ext cx="431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COMUNITARIO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COMUNICAZIONE DELLA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COMMISSIONE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HARNESSING TALENT IN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EUROPE’S REGIONS”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4" name="CasellaDiTesto 32"/>
          <p:cNvSpPr/>
          <p:nvPr/>
        </p:nvSpPr>
        <p:spPr>
          <a:xfrm>
            <a:off x="3900240" y="1564200"/>
            <a:ext cx="68986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UN NUOVO RISCHIO DI AUMENTARE LA DISPARITA’ TRA LE REGIONI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“TALENT DEVELOPMENT TRAP”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TRAPPOLA DEI TALENTI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46" name="CasellaDiTesto 22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7" name="CasellaDiTesto 23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asellaDiTesto 24"/>
          <p:cNvSpPr/>
          <p:nvPr/>
        </p:nvSpPr>
        <p:spPr>
          <a:xfrm>
            <a:off x="0" y="1596960"/>
            <a:ext cx="431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COMUNITARIO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COMUNICAZIONE DELLA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COMMISSIONE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HARNESSING TALENT IN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EUROPE’S REGIONS”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9" name="CasellaDiTesto 28"/>
          <p:cNvSpPr/>
          <p:nvPr/>
        </p:nvSpPr>
        <p:spPr>
          <a:xfrm>
            <a:off x="3900240" y="1564200"/>
            <a:ext cx="6898680" cy="63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UN NUOVO RISCHIO DI AUMENTARE LA DISPARITA’ TRA LE REGIONI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“TALENT DEVELOPMENT TRAP”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TRAPPOLA DEI TALENTI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Situazione in cui si verificano a livello regionale: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emigrazione di giovani e alte competenze + bassa attrattività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invecchiamento della popolazione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contrazione della popolazione in età lavorativa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ritardi nei livelli di istruzione terziaria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= fenomeno al tempo stesso demografico, economico e sociale che porta a nuove disparità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51" name="CasellaDiTesto 25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2" name="CasellaDiTesto 26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asellaDiTesto 27"/>
          <p:cNvSpPr/>
          <p:nvPr/>
        </p:nvSpPr>
        <p:spPr>
          <a:xfrm>
            <a:off x="0" y="1596960"/>
            <a:ext cx="1025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COMUNITARIO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COMUNICAZIONE DELLA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COMMISSIONE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HARNESSING TALENT IN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EUROPE’S REGIONS”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5947920" y="1363680"/>
            <a:ext cx="4696920" cy="507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56" name="CasellaDiTesto 33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7" name="CasellaDiTesto 34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asellaDiTesto 35"/>
          <p:cNvSpPr/>
          <p:nvPr/>
        </p:nvSpPr>
        <p:spPr>
          <a:xfrm>
            <a:off x="0" y="1596960"/>
            <a:ext cx="10258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COMUNITARIO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COMUNICAZIONE DELLA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COMMISSIONE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HARNESSING TALENT IN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EUROPE’S REGIONS”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59" name="CasellaDiTesto 36"/>
          <p:cNvSpPr/>
          <p:nvPr/>
        </p:nvSpPr>
        <p:spPr>
          <a:xfrm>
            <a:off x="3900240" y="1564200"/>
            <a:ext cx="689868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SOLUZIONI MULTIDIMENSIONALI: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to attract high-potential activities, the growth opportunities and benefits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of the green and digital transitions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Equal access to quality services and infrastructure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Stimulating dynamic innovation ecosystems through smart specialisation strategies and technological and social innovation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Upgrading the effectiveness of education and labour market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61" name="CasellaDiTesto 6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62" name="CasellaDiTesto 7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asellaDiTesto 8"/>
          <p:cNvSpPr/>
          <p:nvPr/>
        </p:nvSpPr>
        <p:spPr>
          <a:xfrm>
            <a:off x="0" y="159696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NAZIONALE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D.LGS 147/2015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Art. 16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64" name="CasellaDiTesto 13"/>
          <p:cNvSpPr/>
          <p:nvPr/>
        </p:nvSpPr>
        <p:spPr>
          <a:xfrm>
            <a:off x="3900240" y="1564200"/>
            <a:ext cx="689868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regime speciale per lavoratori rimpatriati introdotto nell’ordinamento italiano nel 2015 con l’obiettivo di incentivare il trasferimento in Italia di lavoratori con alte qualificazioni e specializzazioni e favorire contestualmente lo sviluppo tecnologico, scientifico e culturale del nostro Paese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66" name="CasellaDiTesto 37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67" name="CasellaDiTesto 38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asellaDiTesto 39"/>
          <p:cNvSpPr/>
          <p:nvPr/>
        </p:nvSpPr>
        <p:spPr>
          <a:xfrm>
            <a:off x="0" y="159696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EMILIA ROMAGNA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L.R. 2 del 2023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69" name="CasellaDiTesto 40"/>
          <p:cNvSpPr/>
          <p:nvPr/>
        </p:nvSpPr>
        <p:spPr>
          <a:xfrm>
            <a:off x="3900240" y="1564200"/>
            <a:ext cx="689868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Coordinare gli interventi di mantenimento, valorizzazione e attrazione dei talenti;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Formazione ed attrazione dei talenti;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Sostenere l’offerta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Accrescere la qualità della domanda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Favorire l’apertura internazionale della regione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Sostenere programmi e misure di mobilità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Favorire l’incontro tra domanda e offerta di talenti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Bandi in corso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71" name="CasellaDiTesto 41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2" name="CasellaDiTesto 42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asellaDiTesto 43"/>
          <p:cNvSpPr/>
          <p:nvPr/>
        </p:nvSpPr>
        <p:spPr>
          <a:xfrm>
            <a:off x="0" y="159696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PUGLIA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Strategia 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4" name="CasellaDiTesto 44"/>
          <p:cNvSpPr/>
          <p:nvPr/>
        </p:nvSpPr>
        <p:spPr>
          <a:xfrm>
            <a:off x="3900240" y="1564200"/>
            <a:ext cx="689868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Favorire l’attrazione di talenti, idee e capitali e collegare il territorio ad altri ecosistemi dell’innovazione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Valorizzare la “Regional Legacy”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Tre linee di intervento primario: persone, imprese, brand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Due linee di supporto: Networking e management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Proposta di legge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76" name="CasellaDiTesto 45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7" name="CasellaDiTesto 46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asellaDiTesto 47"/>
          <p:cNvSpPr/>
          <p:nvPr/>
        </p:nvSpPr>
        <p:spPr>
          <a:xfrm>
            <a:off x="0" y="159696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SARDEGNA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9" name="CasellaDiTesto 48"/>
          <p:cNvSpPr/>
          <p:nvPr/>
        </p:nvSpPr>
        <p:spPr>
          <a:xfrm>
            <a:off x="3900240" y="1564200"/>
            <a:ext cx="689868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Master and Back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Misure anti spopolamento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Misure per attrarre i c.d. “Nomadi digitali”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COOPERAZIONE TERRITORIALE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(Regolamento (UE) 2021/1059 del Parlamento europeo e del Consiglio)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4" name="CasellaDiTesto 2"/>
          <p:cNvSpPr/>
          <p:nvPr/>
        </p:nvSpPr>
        <p:spPr>
          <a:xfrm>
            <a:off x="1080000" y="170172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cooperazione territoriale europea è l'obiettivo della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politica di coesione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che mira a risolvere i problemi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al di là del contesto nazionale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e a sviluppare congiuntamente le potenzialità dei diversi territori. Le azioni di cooperazione sono sostenute dal Fondo europeo di sviluppo regionale (FESR) attraverso tre componenti chiave: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transfrontaliera,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transnazionale,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interregionale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GOVERNANCE MULTILIVELLO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81" name="CasellaDiTesto 49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2" name="CasellaDiTesto 50"/>
          <p:cNvSpPr/>
          <p:nvPr/>
        </p:nvSpPr>
        <p:spPr>
          <a:xfrm>
            <a:off x="3191400" y="4140000"/>
            <a:ext cx="6347520" cy="14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asellaDiTesto 51"/>
          <p:cNvSpPr/>
          <p:nvPr/>
        </p:nvSpPr>
        <p:spPr>
          <a:xfrm>
            <a:off x="0" y="159696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LIVELLO 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SARDEGNA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4" name="CasellaDiTesto 52"/>
          <p:cNvSpPr/>
          <p:nvPr/>
        </p:nvSpPr>
        <p:spPr>
          <a:xfrm>
            <a:off x="3900240" y="1564200"/>
            <a:ext cx="6898680" cy="55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- azione 1.4.1 Por Fesr 2021 2027 : Sviluppo di competenze per la specializzazione intelligente orientate al processo di transizione industriale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“</a:t>
            </a:r>
            <a:r>
              <a:rPr b="0" i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interventi volti a promuovere il ruolo della S3 quale veicolo di collegamento tra innovazione e competenze riducendo il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mismatch tra la domanda e l’offerta di professionalità, anche in ottica di genere e favorendo l’attrattività e la permanenza dei talenti.”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333333"/>
                </a:solidFill>
                <a:latin typeface="Open Sans"/>
                <a:ea typeface="Open Sans"/>
              </a:rPr>
              <a:t>Al fine di rafforzare la cooperazione con altri programmi regionali e/o nazionali di altri Stati Membri, il PR intende altresì valorizzare le azioni del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333333"/>
                </a:solidFill>
                <a:latin typeface="Open Sans"/>
                <a:ea typeface="Open Sans"/>
              </a:rPr>
              <a:t>Programma interregionale Interreg Europe finalizzato al rafforzamento delle politiche di coesione in tutto il territorio dell’Unione europea e fare uso delle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333333"/>
                </a:solidFill>
                <a:latin typeface="Open Sans"/>
                <a:ea typeface="Open Sans"/>
              </a:rPr>
              <a:t>opportunità offerte da tale programma.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COOPERAZIONE TERRITORIALE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(Regolamento (UE) 2021/1059 del Parlamento europeo e del Consiglio)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6" name="CasellaDiTesto 12"/>
          <p:cNvSpPr/>
          <p:nvPr/>
        </p:nvSpPr>
        <p:spPr>
          <a:xfrm>
            <a:off x="1080000" y="1701720"/>
            <a:ext cx="10258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La cooperazione territoriale europea è l'obiettivo della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politica di coesione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che mira a risolvere i problemi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al di là del contesto nazionale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e a sviluppare congiuntamente le potenzialità dei diversi territori. Le azioni di cooperazione sono sostenute dal Fondo europeo di sviluppo regionale (FESR) attraverso tre componenti chiave: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transfrontaliera,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transnazionale,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cooperazione interregionale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97" name="Picture 1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/>
          <p:nvPr/>
        </p:nvPicPr>
        <p:blipFill>
          <a:blip r:embed="rId1"/>
          <a:stretch/>
        </p:blipFill>
        <p:spPr>
          <a:xfrm>
            <a:off x="5040000" y="3674520"/>
            <a:ext cx="274680" cy="284400"/>
          </a:xfrm>
          <a:prstGeom prst="rect">
            <a:avLst/>
          </a:prstGeom>
          <a:ln w="0">
            <a:noFill/>
          </a:ln>
        </p:spPr>
      </p:pic>
      <p:sp>
        <p:nvSpPr>
          <p:cNvPr id="98" name="CasellaDiTesto 5"/>
          <p:cNvSpPr/>
          <p:nvPr/>
        </p:nvSpPr>
        <p:spPr>
          <a:xfrm>
            <a:off x="5400000" y="3240000"/>
            <a:ext cx="6347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ESPON 2030,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Interact,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Interreg Europa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,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URBACT IV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(Art. 3 comma 3 a Reg. (UE) 2021/1059 del Parlamento europeo e del Consiglio)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0" name="CasellaDiTesto 9"/>
          <p:cNvSpPr/>
          <p:nvPr/>
        </p:nvSpPr>
        <p:spPr>
          <a:xfrm>
            <a:off x="1080000" y="1701720"/>
            <a:ext cx="102589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rafforzare l'efficacia della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politica di coesione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promuovendo lo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scambio di esperienze, gli approcci innovativi e lo sviluppo di capacità 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con particolare riferimento agli 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obiettivi strategici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di cui all'articolo 5, paragrafo 1, del regolamento (UE) 2021/1060 (FESR E FSE) ed all'</a:t>
            </a: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obiettivo specifico</a:t>
            </a: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 dell'Interreg «Una migliore governance della cooperazione»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900000" y="3524760"/>
            <a:ext cx="7215120" cy="97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5 Obiettivi strategici</a:t>
            </a:r>
            <a:r>
              <a:rPr b="0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 (art. 5, par. 1, del reg. (UE) 2021/1060)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3" name="CasellaDiTesto 10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1603800" y="4618080"/>
            <a:ext cx="7215120" cy="974160"/>
          </a:xfrm>
          <a:prstGeom prst="rect">
            <a:avLst/>
          </a:prstGeom>
          <a:ln w="0">
            <a:noFill/>
          </a:ln>
        </p:spPr>
      </p:pic>
      <p:sp>
        <p:nvSpPr>
          <p:cNvPr id="105" name=""/>
          <p:cNvSpPr/>
          <p:nvPr/>
        </p:nvSpPr>
        <p:spPr>
          <a:xfrm>
            <a:off x="900000" y="5593320"/>
            <a:ext cx="89319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 bandi di finanziamento interreg europe riprendono questi obiettivi strategici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911520" y="1800000"/>
            <a:ext cx="10067400" cy="288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un’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Europa più competitiva e intelligente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attraverso la promozione di una trasformazione economica innovativa e intelligente e della connettività regionale alle tecnologie dell’informazione e della comunicazione (TIC);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un’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Europa resiliente, più verde e a basse emissioni di carbonio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ma in transizione verso un’economia a zero emissioni nette di carbonio attraverso la promozione di una transizione verso un’energia pulita ed equa, di investimenti verdi e blu, dell’economia circolare, dell’adattamento ai cambiamenti climatici e della loro mitigazione, della gestione e prevenzione dei rischi nonché della mobilità urbana sostenibile;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’Europa più connessa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attraverso il rafforzamento della mobilità;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un’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Europa più sociale e inclusiva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attraverso l’attuazione del pilastro europeo dei diritti sociali;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un’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Europa più vicina ai cittadini</a:t>
            </a: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attraverso la promozione dello sviluppo sostenibile e integrato di tutti i tipi di territorio e delle iniziative locali.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1 Obiettivo specifico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08" name="CasellaDiTesto 11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1603800" y="4618080"/>
            <a:ext cx="7215120" cy="97416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/>
          <p:nvPr/>
        </p:nvSpPr>
        <p:spPr>
          <a:xfrm>
            <a:off x="900000" y="5593320"/>
            <a:ext cx="89319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 bandi di finanziamento interreg europe riprendono questi obiettivi strategici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911520" y="1800000"/>
            <a:ext cx="10067400" cy="26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una</a:t>
            </a: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 migliore governance della cooperazione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112" name="Picture 3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/>
          <p:nvPr/>
        </p:nvPicPr>
        <p:blipFill>
          <a:blip r:embed="rId2"/>
          <a:stretch/>
        </p:blipFill>
        <p:spPr>
          <a:xfrm>
            <a:off x="2700000" y="2774520"/>
            <a:ext cx="274680" cy="284400"/>
          </a:xfrm>
          <a:prstGeom prst="rect">
            <a:avLst/>
          </a:prstGeom>
          <a:ln w="0">
            <a:noFill/>
          </a:ln>
        </p:spPr>
      </p:pic>
      <p:sp>
        <p:nvSpPr>
          <p:cNvPr id="113" name="CasellaDiTesto 14"/>
          <p:cNvSpPr/>
          <p:nvPr/>
        </p:nvSpPr>
        <p:spPr>
          <a:xfrm>
            <a:off x="3240000" y="2340000"/>
            <a:ext cx="63475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MIGLIORARE LE CAPACITA’ ISTITUZIONALI DELLE AUTORITA’ LOCALI PUBBLICHE E DEI SOGGETTI COINVOLTI NELL’ATTUAZIONE DI STRATEGIE TERRITORIALI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(Ruolo degli stakeholder)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RISULTATI ATTESI: QUALE CAMBIAMENTO?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15" name="CasellaDiTesto 4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16" name="CasellaDiTesto 53"/>
          <p:cNvSpPr/>
          <p:nvPr/>
        </p:nvSpPr>
        <p:spPr>
          <a:xfrm>
            <a:off x="3191400" y="4140000"/>
            <a:ext cx="6347520" cy="14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asellaDiTesto 54"/>
          <p:cNvSpPr/>
          <p:nvPr/>
        </p:nvSpPr>
        <p:spPr>
          <a:xfrm>
            <a:off x="720000" y="2480760"/>
            <a:ext cx="1025892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IDENTIFICAZIONE DI NUOVI PROGETTI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CAMBIAMENTI NELLA GESTIONE DEGLI STRUMENTI DI IMPLEMENTAZIONE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* MODIFICA O INTRODUZIONE DI NUOVI STRUMENTI ( CAMBIAMENTI STRUTTURALI)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333333"/>
                </a:solidFill>
                <a:latin typeface="Open Sans"/>
                <a:ea typeface="Open Sans"/>
              </a:rPr>
              <a:t>(Ruolo degli stakeholder)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Attuazione: le call for projects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19" name="CasellaDiTesto 15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911520" y="1800000"/>
            <a:ext cx="10067400" cy="26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Circa una volta l’anno 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88320" y="1800000"/>
            <a:ext cx="4710600" cy="374220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5760000" y="2093040"/>
            <a:ext cx="5972760" cy="366588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720000" y="5593680"/>
            <a:ext cx="7215120" cy="97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231120" y="758520"/>
            <a:ext cx="1149264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2a984"/>
                </a:solidFill>
                <a:latin typeface="Open Sans"/>
                <a:ea typeface="Open Sans"/>
              </a:rPr>
              <a:t>INTERREG EUROPE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2a984"/>
                </a:solidFill>
                <a:latin typeface="Open Sans"/>
                <a:ea typeface="Open Sans"/>
              </a:rPr>
              <a:t>Policy Learning Platform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25" name="CasellaDiTesto 3"/>
          <p:cNvSpPr/>
          <p:nvPr/>
        </p:nvSpPr>
        <p:spPr>
          <a:xfrm>
            <a:off x="1080000" y="1701720"/>
            <a:ext cx="10258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11520" y="1800000"/>
            <a:ext cx="10067400" cy="26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0000" y="5593680"/>
            <a:ext cx="7215120" cy="97416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780000" y="1800000"/>
            <a:ext cx="4721760" cy="368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purl.org/dc/elements/1.1/"/>
    <ds:schemaRef ds:uri="http://schemas.microsoft.com/office/2006/metadata/properties"/>
    <ds:schemaRef ds:uri="ae1c26e0-bdd1-4ce2-bc5c-b06756f3bce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680805-e956-4cde-b5e2-b05f91aa9d1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9130F-5E75-42B7-9FE8-8E17EF30E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Application>LibreOffice/7.3.6.2$Windows_X86_64 LibreOffice_project/c28ca90fd6e1a19e189fc16c05f8f8924961e12e</Application>
  <AppVersion>15.0000</AppVersion>
  <Words>978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2021-10-28T12:22:03Z</dcterms:created>
  <dc:creator>Daniel Kurth</dc:creator>
  <dc:description/>
  <dc:language>it-IT</dc:language>
  <cp:lastModifiedBy/>
  <dcterms:modified xsi:type="dcterms:W3CDTF">2024-07-18T08:38:49Z</dcterms:modified>
  <cp:revision>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  <property fmtid="{D5CDD505-2E9C-101B-9397-08002B2CF9AE}" pid="4" name="Notes">
    <vt:i4>1</vt:i4>
  </property>
  <property fmtid="{D5CDD505-2E9C-101B-9397-08002B2CF9AE}" pid="5" name="PresentationFormat">
    <vt:lpwstr>Personalizzato</vt:lpwstr>
  </property>
  <property fmtid="{D5CDD505-2E9C-101B-9397-08002B2CF9AE}" pid="6" name="Slides">
    <vt:i4>9</vt:i4>
  </property>
</Properties>
</file>